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8" r:id="rId1"/>
  </p:sldMasterIdLst>
  <p:notesMasterIdLst>
    <p:notesMasterId r:id="rId88"/>
  </p:notesMasterIdLst>
  <p:handoutMasterIdLst>
    <p:handoutMasterId r:id="rId89"/>
  </p:handoutMasterIdLst>
  <p:sldIdLst>
    <p:sldId id="373" r:id="rId2"/>
    <p:sldId id="555" r:id="rId3"/>
    <p:sldId id="729" r:id="rId4"/>
    <p:sldId id="671" r:id="rId5"/>
    <p:sldId id="739" r:id="rId6"/>
    <p:sldId id="678" r:id="rId7"/>
    <p:sldId id="681" r:id="rId8"/>
    <p:sldId id="684" r:id="rId9"/>
    <p:sldId id="686" r:id="rId10"/>
    <p:sldId id="689" r:id="rId11"/>
    <p:sldId id="740" r:id="rId12"/>
    <p:sldId id="741" r:id="rId13"/>
    <p:sldId id="743" r:id="rId14"/>
    <p:sldId id="744" r:id="rId15"/>
    <p:sldId id="745" r:id="rId16"/>
    <p:sldId id="746" r:id="rId17"/>
    <p:sldId id="747" r:id="rId18"/>
    <p:sldId id="730" r:id="rId19"/>
    <p:sldId id="736" r:id="rId20"/>
    <p:sldId id="749" r:id="rId21"/>
    <p:sldId id="750" r:id="rId22"/>
    <p:sldId id="752" r:id="rId23"/>
    <p:sldId id="751" r:id="rId24"/>
    <p:sldId id="585" r:id="rId25"/>
    <p:sldId id="753" r:id="rId26"/>
    <p:sldId id="632" r:id="rId27"/>
    <p:sldId id="561" r:id="rId28"/>
    <p:sldId id="636" r:id="rId29"/>
    <p:sldId id="634" r:id="rId30"/>
    <p:sldId id="564" r:id="rId31"/>
    <p:sldId id="755" r:id="rId32"/>
    <p:sldId id="756" r:id="rId33"/>
    <p:sldId id="758" r:id="rId34"/>
    <p:sldId id="759" r:id="rId35"/>
    <p:sldId id="760" r:id="rId36"/>
    <p:sldId id="761" r:id="rId37"/>
    <p:sldId id="762" r:id="rId38"/>
    <p:sldId id="763" r:id="rId39"/>
    <p:sldId id="566" r:id="rId40"/>
    <p:sldId id="586" r:id="rId41"/>
    <p:sldId id="692" r:id="rId42"/>
    <p:sldId id="587" r:id="rId43"/>
    <p:sldId id="570" r:id="rId44"/>
    <p:sldId id="588" r:id="rId45"/>
    <p:sldId id="571" r:id="rId46"/>
    <p:sldId id="628" r:id="rId47"/>
    <p:sldId id="590" r:id="rId48"/>
    <p:sldId id="699" r:id="rId49"/>
    <p:sldId id="700" r:id="rId50"/>
    <p:sldId id="641" r:id="rId51"/>
    <p:sldId id="725" r:id="rId52"/>
    <p:sldId id="702" r:id="rId53"/>
    <p:sldId id="703" r:id="rId54"/>
    <p:sldId id="705" r:id="rId55"/>
    <p:sldId id="706" r:id="rId56"/>
    <p:sldId id="713" r:id="rId57"/>
    <p:sldId id="737" r:id="rId58"/>
    <p:sldId id="714" r:id="rId59"/>
    <p:sldId id="716" r:id="rId60"/>
    <p:sldId id="717" r:id="rId61"/>
    <p:sldId id="738" r:id="rId62"/>
    <p:sldId id="719" r:id="rId63"/>
    <p:sldId id="720" r:id="rId64"/>
    <p:sldId id="727" r:id="rId65"/>
    <p:sldId id="670" r:id="rId66"/>
    <p:sldId id="653" r:id="rId67"/>
    <p:sldId id="690" r:id="rId68"/>
    <p:sldId id="655" r:id="rId69"/>
    <p:sldId id="656" r:id="rId70"/>
    <p:sldId id="696" r:id="rId71"/>
    <p:sldId id="657" r:id="rId72"/>
    <p:sldId id="658" r:id="rId73"/>
    <p:sldId id="659" r:id="rId74"/>
    <p:sldId id="660" r:id="rId75"/>
    <p:sldId id="661" r:id="rId76"/>
    <p:sldId id="663" r:id="rId77"/>
    <p:sldId id="666" r:id="rId78"/>
    <p:sldId id="668" r:id="rId79"/>
    <p:sldId id="620" r:id="rId80"/>
    <p:sldId id="621" r:id="rId81"/>
    <p:sldId id="726" r:id="rId82"/>
    <p:sldId id="622" r:id="rId83"/>
    <p:sldId id="623" r:id="rId84"/>
    <p:sldId id="624" r:id="rId85"/>
    <p:sldId id="625" r:id="rId86"/>
    <p:sldId id="626" r:id="rId8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A50021"/>
    <a:srgbClr val="660066"/>
    <a:srgbClr val="C6D9F1"/>
    <a:srgbClr val="4D4D4D"/>
    <a:srgbClr val="FF9933"/>
    <a:srgbClr val="FF3300"/>
    <a:srgbClr val="663300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1" autoAdjust="0"/>
    <p:restoredTop sz="89261" autoAdjust="0"/>
  </p:normalViewPr>
  <p:slideViewPr>
    <p:cSldViewPr>
      <p:cViewPr varScale="1">
        <p:scale>
          <a:sx n="65" d="100"/>
          <a:sy n="65" d="100"/>
        </p:scale>
        <p:origin x="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9476"/>
    </p:cViewPr>
  </p:sorterViewPr>
  <p:notesViewPr>
    <p:cSldViewPr>
      <p:cViewPr varScale="1">
        <p:scale>
          <a:sx n="43" d="100"/>
          <a:sy n="43" d="100"/>
        </p:scale>
        <p:origin x="-132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0.xml"/><Relationship Id="rId18" Type="http://schemas.openxmlformats.org/officeDocument/2006/relationships/slide" Target="slides/slide28.xml"/><Relationship Id="rId26" Type="http://schemas.openxmlformats.org/officeDocument/2006/relationships/slide" Target="slides/slide48.xml"/><Relationship Id="rId39" Type="http://schemas.openxmlformats.org/officeDocument/2006/relationships/slide" Target="slides/slide63.xml"/><Relationship Id="rId21" Type="http://schemas.openxmlformats.org/officeDocument/2006/relationships/slide" Target="slides/slide38.xml"/><Relationship Id="rId34" Type="http://schemas.openxmlformats.org/officeDocument/2006/relationships/slide" Target="slides/slide58.xml"/><Relationship Id="rId42" Type="http://schemas.openxmlformats.org/officeDocument/2006/relationships/slide" Target="slides/slide67.xml"/><Relationship Id="rId47" Type="http://schemas.openxmlformats.org/officeDocument/2006/relationships/slide" Target="slides/slide72.xml"/><Relationship Id="rId50" Type="http://schemas.openxmlformats.org/officeDocument/2006/relationships/slide" Target="slides/slide75.xml"/><Relationship Id="rId55" Type="http://schemas.openxmlformats.org/officeDocument/2006/relationships/slide" Target="slides/slide81.xml"/><Relationship Id="rId7" Type="http://schemas.openxmlformats.org/officeDocument/2006/relationships/slide" Target="slides/slide11.xml"/><Relationship Id="rId2" Type="http://schemas.openxmlformats.org/officeDocument/2006/relationships/slide" Target="slides/slide6.xml"/><Relationship Id="rId16" Type="http://schemas.openxmlformats.org/officeDocument/2006/relationships/slide" Target="slides/slide23.xml"/><Relationship Id="rId29" Type="http://schemas.openxmlformats.org/officeDocument/2006/relationships/slide" Target="slides/slide53.xml"/><Relationship Id="rId11" Type="http://schemas.openxmlformats.org/officeDocument/2006/relationships/slide" Target="slides/slide17.xml"/><Relationship Id="rId24" Type="http://schemas.openxmlformats.org/officeDocument/2006/relationships/slide" Target="slides/slide43.xml"/><Relationship Id="rId32" Type="http://schemas.openxmlformats.org/officeDocument/2006/relationships/slide" Target="slides/slide56.xml"/><Relationship Id="rId37" Type="http://schemas.openxmlformats.org/officeDocument/2006/relationships/slide" Target="slides/slide61.xml"/><Relationship Id="rId40" Type="http://schemas.openxmlformats.org/officeDocument/2006/relationships/slide" Target="slides/slide65.xml"/><Relationship Id="rId45" Type="http://schemas.openxmlformats.org/officeDocument/2006/relationships/slide" Target="slides/slide70.xml"/><Relationship Id="rId53" Type="http://schemas.openxmlformats.org/officeDocument/2006/relationships/slide" Target="slides/slide78.xml"/><Relationship Id="rId5" Type="http://schemas.openxmlformats.org/officeDocument/2006/relationships/slide" Target="slides/slide9.xml"/><Relationship Id="rId10" Type="http://schemas.openxmlformats.org/officeDocument/2006/relationships/slide" Target="slides/slide16.xml"/><Relationship Id="rId19" Type="http://schemas.openxmlformats.org/officeDocument/2006/relationships/slide" Target="slides/slide29.xml"/><Relationship Id="rId31" Type="http://schemas.openxmlformats.org/officeDocument/2006/relationships/slide" Target="slides/slide55.xml"/><Relationship Id="rId44" Type="http://schemas.openxmlformats.org/officeDocument/2006/relationships/slide" Target="slides/slide69.xml"/><Relationship Id="rId52" Type="http://schemas.openxmlformats.org/officeDocument/2006/relationships/slide" Target="slides/slide77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21.xml"/><Relationship Id="rId22" Type="http://schemas.openxmlformats.org/officeDocument/2006/relationships/slide" Target="slides/slide39.xml"/><Relationship Id="rId27" Type="http://schemas.openxmlformats.org/officeDocument/2006/relationships/slide" Target="slides/slide49.xml"/><Relationship Id="rId30" Type="http://schemas.openxmlformats.org/officeDocument/2006/relationships/slide" Target="slides/slide54.xml"/><Relationship Id="rId35" Type="http://schemas.openxmlformats.org/officeDocument/2006/relationships/slide" Target="slides/slide59.xml"/><Relationship Id="rId43" Type="http://schemas.openxmlformats.org/officeDocument/2006/relationships/slide" Target="slides/slide68.xml"/><Relationship Id="rId48" Type="http://schemas.openxmlformats.org/officeDocument/2006/relationships/slide" Target="slides/slide73.xml"/><Relationship Id="rId8" Type="http://schemas.openxmlformats.org/officeDocument/2006/relationships/slide" Target="slides/slide12.xml"/><Relationship Id="rId51" Type="http://schemas.openxmlformats.org/officeDocument/2006/relationships/slide" Target="slides/slide76.xml"/><Relationship Id="rId3" Type="http://schemas.openxmlformats.org/officeDocument/2006/relationships/slide" Target="slides/slide7.xml"/><Relationship Id="rId12" Type="http://schemas.openxmlformats.org/officeDocument/2006/relationships/slide" Target="slides/slide19.xml"/><Relationship Id="rId17" Type="http://schemas.openxmlformats.org/officeDocument/2006/relationships/slide" Target="slides/slide26.xml"/><Relationship Id="rId25" Type="http://schemas.openxmlformats.org/officeDocument/2006/relationships/slide" Target="slides/slide47.xml"/><Relationship Id="rId33" Type="http://schemas.openxmlformats.org/officeDocument/2006/relationships/slide" Target="slides/slide57.xml"/><Relationship Id="rId38" Type="http://schemas.openxmlformats.org/officeDocument/2006/relationships/slide" Target="slides/slide62.xml"/><Relationship Id="rId46" Type="http://schemas.openxmlformats.org/officeDocument/2006/relationships/slide" Target="slides/slide71.xml"/><Relationship Id="rId20" Type="http://schemas.openxmlformats.org/officeDocument/2006/relationships/slide" Target="slides/slide32.xml"/><Relationship Id="rId41" Type="http://schemas.openxmlformats.org/officeDocument/2006/relationships/slide" Target="slides/slide66.xml"/><Relationship Id="rId54" Type="http://schemas.openxmlformats.org/officeDocument/2006/relationships/slide" Target="slides/slide80.xml"/><Relationship Id="rId1" Type="http://schemas.openxmlformats.org/officeDocument/2006/relationships/slide" Target="slides/slide2.xml"/><Relationship Id="rId6" Type="http://schemas.openxmlformats.org/officeDocument/2006/relationships/slide" Target="slides/slide10.xml"/><Relationship Id="rId15" Type="http://schemas.openxmlformats.org/officeDocument/2006/relationships/slide" Target="slides/slide22.xml"/><Relationship Id="rId23" Type="http://schemas.openxmlformats.org/officeDocument/2006/relationships/slide" Target="slides/slide42.xml"/><Relationship Id="rId28" Type="http://schemas.openxmlformats.org/officeDocument/2006/relationships/slide" Target="slides/slide52.xml"/><Relationship Id="rId36" Type="http://schemas.openxmlformats.org/officeDocument/2006/relationships/slide" Target="slides/slide60.xml"/><Relationship Id="rId49" Type="http://schemas.openxmlformats.org/officeDocument/2006/relationships/slide" Target="slides/slide7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4" Type="http://schemas.openxmlformats.org/officeDocument/2006/relationships/image" Target="../media/image101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5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2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2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Times New Roman" pitchFamily="18" charset="0"/>
              </a:defRPr>
            </a:lvl1pPr>
          </a:lstStyle>
          <a:p>
            <a:pPr>
              <a:defRPr/>
            </a:pPr>
            <a:fld id="{780E9013-06DD-4744-8708-23844367A24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7377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2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523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1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2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Times New Roman" pitchFamily="18" charset="0"/>
              </a:defRPr>
            </a:lvl1pPr>
          </a:lstStyle>
          <a:p>
            <a:pPr>
              <a:defRPr/>
            </a:pPr>
            <a:fld id="{53F6946F-C31E-4701-A177-CEF16DC36F6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6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2335">
              <a:defRPr/>
            </a:pPr>
            <a:endParaRPr lang="zh-TW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1F373-A896-4AD3-B1E0-6E7ED79832AC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2207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2335">
              <a:defRPr/>
            </a:pPr>
            <a:endParaRPr lang="zh-TW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1F373-A896-4AD3-B1E0-6E7ED79832AC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114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12C5DB-B5B5-40B7-A155-AB420FAEC149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085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0" dirty="0">
                <a:latin typeface="Comic Sans MS" pitchFamily="66" charset="0"/>
                <a:cs typeface="Arial" charset="0"/>
              </a:rPr>
              <a:t> scientist in GB, was appointed </a:t>
            </a:r>
            <a:r>
              <a:rPr lang="en-US" altLang="zh-TW" i="0" dirty="0" err="1">
                <a:latin typeface="Comic Sans MS" pitchFamily="66" charset="0"/>
                <a:cs typeface="Arial" charset="0"/>
              </a:rPr>
              <a:t>Lucasian</a:t>
            </a:r>
            <a:r>
              <a:rPr lang="en-US" altLang="zh-TW" i="0" dirty="0">
                <a:latin typeface="Comic Sans MS" pitchFamily="66" charset="0"/>
                <a:cs typeface="Arial" charset="0"/>
              </a:rPr>
              <a:t> professor at Cambridge at the age of 26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F6946F-C31E-4701-A177-CEF16DC36F65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6604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0" dirty="0">
                <a:latin typeface="Comic Sans MS" pitchFamily="66" charset="0"/>
                <a:cs typeface="Arial" charset="0"/>
              </a:rPr>
              <a:t> scientist in GB, was appointed </a:t>
            </a:r>
            <a:r>
              <a:rPr lang="en-US" altLang="zh-TW" i="0" dirty="0" err="1">
                <a:latin typeface="Comic Sans MS" pitchFamily="66" charset="0"/>
                <a:cs typeface="Arial" charset="0"/>
              </a:rPr>
              <a:t>Lucasian</a:t>
            </a:r>
            <a:r>
              <a:rPr lang="en-US" altLang="zh-TW" i="0" dirty="0">
                <a:latin typeface="Comic Sans MS" pitchFamily="66" charset="0"/>
                <a:cs typeface="Arial" charset="0"/>
              </a:rPr>
              <a:t> professor at Cambridge at the age of 26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F6946F-C31E-4701-A177-CEF16DC36F65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1110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F6946F-C31E-4701-A177-CEF16DC36F65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151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F6946F-C31E-4701-A177-CEF16DC36F65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2861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F6946F-C31E-4701-A177-CEF16DC36F65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085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東方照（</a:t>
            </a:r>
            <a:r>
              <a:rPr lang="en-US" altLang="zh-TW" dirty="0"/>
              <a:t>Eastern </a:t>
            </a:r>
            <a:r>
              <a:rPr lang="en-US" altLang="zh-TW" i="1" dirty="0" err="1"/>
              <a:t>Quadrature</a:t>
            </a:r>
            <a:r>
              <a:rPr lang="zh-TW" altLang="en-US" dirty="0"/>
              <a:t>）與西方照（</a:t>
            </a:r>
            <a:r>
              <a:rPr lang="en-US" altLang="zh-TW" dirty="0"/>
              <a:t>Western </a:t>
            </a:r>
            <a:r>
              <a:rPr lang="en-US" altLang="zh-TW" i="1" dirty="0" err="1"/>
              <a:t>Quadrature</a:t>
            </a:r>
            <a:r>
              <a:rPr lang="zh-TW" altLang="en-US" dirty="0"/>
              <a:t>）是方位</a:t>
            </a:r>
            <a:r>
              <a:rPr lang="zh-TW" altLang="en-US" i="1" dirty="0"/>
              <a:t>天文學</a:t>
            </a:r>
            <a:r>
              <a:rPr lang="zh-TW" altLang="en-US" dirty="0"/>
              <a:t>中的兩個特殊點，均是指兩天體與觀測星球經度相差</a:t>
            </a:r>
            <a:r>
              <a:rPr lang="en-US" altLang="zh-TW" dirty="0"/>
              <a:t>90</a:t>
            </a:r>
            <a:r>
              <a:rPr lang="zh-TW" altLang="en-US" dirty="0"/>
              <a:t>度時的位置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F6946F-C31E-4701-A177-CEF16DC36F65}" type="slidenum">
              <a:rPr lang="zh-TW" altLang="en-US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309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F9B4B3-D42C-454E-8DAE-4AC9805A9DB1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8AC3B9-A23A-4D9D-BD14-D1D8A094DE4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A90C01-216F-4F74-A7BD-B2FF754115EE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905000"/>
            <a:ext cx="3810000" cy="1981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00600" y="4038600"/>
            <a:ext cx="3810000" cy="1981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A4CE21-9F36-4EEF-8D80-B8D90F91753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6988D-AA7F-42FA-816D-641A3E87278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53648F-B83D-4572-96FC-F1B049118DE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9893A1-AF05-4F7A-8051-5039C5AE13F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49A02-EAD9-4425-B8C7-D847217EC3D7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6D36D5-688E-4591-BBF4-53C1F47D9071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53BFBC-CADB-4947-B2EC-C20F84E2E95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0D5BA3-5CF8-4B6F-A218-22C446E7EEFD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231641-CA9A-463B-9513-3A43DA9C7270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6D9F1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400" y="190800"/>
            <a:ext cx="856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826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0">
                <a:solidFill>
                  <a:schemeClr val="tx1">
                    <a:tint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AC2E536-A013-44F8-8AAC-487478D122EF}" type="slidenum">
              <a:rPr lang="zh-TW" altLang="en-US" smtClean="0"/>
              <a:pPr>
                <a:defRPr/>
              </a:pPr>
              <a:t>‹#›</a:t>
            </a:fld>
            <a:endParaRPr lang="en-US" altLang="zh-TW" dirty="0">
              <a:ea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66006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png"/><Relationship Id="rId4" Type="http://schemas.openxmlformats.org/officeDocument/2006/relationships/image" Target="../media/image3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7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wmf"/><Relationship Id="rId11" Type="http://schemas.openxmlformats.org/officeDocument/2006/relationships/image" Target="../media/image38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7.png"/><Relationship Id="rId4" Type="http://schemas.openxmlformats.org/officeDocument/2006/relationships/image" Target="../media/image44.jpeg"/><Relationship Id="rId9" Type="http://schemas.openxmlformats.org/officeDocument/2006/relationships/image" Target="../media/image4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8.wmf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5.wmf"/><Relationship Id="rId10" Type="http://schemas.openxmlformats.org/officeDocument/2006/relationships/image" Target="../media/image47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wmf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9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2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6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5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3.png"/><Relationship Id="rId4" Type="http://schemas.openxmlformats.org/officeDocument/2006/relationships/image" Target="../media/image59.wmf"/><Relationship Id="rId9" Type="http://schemas.openxmlformats.org/officeDocument/2006/relationships/image" Target="../media/image5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7" Type="http://schemas.openxmlformats.org/officeDocument/2006/relationships/image" Target="../media/image7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1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3.wmf"/><Relationship Id="rId11" Type="http://schemas.openxmlformats.org/officeDocument/2006/relationships/image" Target="../media/image74.png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2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7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file:///E:\My%20Documents\1.%20SCI%202400\Ch05\Traject.pcx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5.png"/><Relationship Id="rId4" Type="http://schemas.openxmlformats.org/officeDocument/2006/relationships/image" Target="../media/image71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file:///E:\My%20Documents\1.%20SCI%202400\Ch04\Synodic.pcx" TargetMode="External"/><Relationship Id="rId5" Type="http://schemas.openxmlformats.org/officeDocument/2006/relationships/image" Target="../media/image89.png"/><Relationship Id="rId4" Type="http://schemas.openxmlformats.org/officeDocument/2006/relationships/image" Target="../media/image87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file:///E:\My%20Documents\1.%20SCI%202400\Ch04\Synodic.pcx" TargetMode="External"/><Relationship Id="rId5" Type="http://schemas.openxmlformats.org/officeDocument/2006/relationships/image" Target="../media/image89.png"/><Relationship Id="rId4" Type="http://schemas.openxmlformats.org/officeDocument/2006/relationships/image" Target="../media/image90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91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93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5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H:\PHYS2401\PowerPoint\Chap05\latest_mdi.mpg" TargetMode="Externa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8.png"/><Relationship Id="rId5" Type="http://schemas.openxmlformats.org/officeDocument/2006/relationships/image" Target="../media/image97.wmf"/><Relationship Id="rId4" Type="http://schemas.openxmlformats.org/officeDocument/2006/relationships/oleObject" Target="../embeddings/oleObject33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file:///E:\My%20Documents\1.%20SCI%202400\Ch04\VenusTransit.pcx" TargetMode="External"/><Relationship Id="rId3" Type="http://schemas.openxmlformats.org/officeDocument/2006/relationships/oleObject" Target="../embeddings/oleObject34.bin"/><Relationship Id="rId7" Type="http://schemas.openxmlformats.org/officeDocument/2006/relationships/image" Target="../media/image102.png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97.wmf"/><Relationship Id="rId4" Type="http://schemas.openxmlformats.org/officeDocument/2006/relationships/image" Target="../media/image99.wmf"/><Relationship Id="rId9" Type="http://schemas.openxmlformats.org/officeDocument/2006/relationships/oleObject" Target="../embeddings/oleObject36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ather.gov.hk/gts/event/event-venus-transit_c.htm" TargetMode="External"/><Relationship Id="rId3" Type="http://schemas.openxmlformats.org/officeDocument/2006/relationships/oleObject" Target="../embeddings/oleObject38.bin"/><Relationship Id="rId7" Type="http://schemas.openxmlformats.org/officeDocument/2006/relationships/hyperlink" Target="http://eclipse.gsfc.nasa.gov/OH/transit12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39.bin"/><Relationship Id="rId10" Type="http://schemas.openxmlformats.org/officeDocument/2006/relationships/image" Target="file:///E:\My%20Documents\1.%20SCI%202400\Ch04\VenusTransit.pcx" TargetMode="External"/><Relationship Id="rId4" Type="http://schemas.openxmlformats.org/officeDocument/2006/relationships/image" Target="../media/image103.wmf"/><Relationship Id="rId9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914400" y="609600"/>
            <a:ext cx="731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altLang="zh-TW" sz="4000" i="0" dirty="0">
                <a:solidFill>
                  <a:schemeClr val="tx2"/>
                </a:solidFill>
                <a:latin typeface="Comic Sans MS" pitchFamily="66" charset="0"/>
              </a:rPr>
              <a:t>Chapter 4</a:t>
            </a:r>
            <a:endParaRPr lang="zh-TW" altLang="en-US" sz="4000" i="0" dirty="0">
              <a:solidFill>
                <a:schemeClr val="tx2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17780" y="2924944"/>
            <a:ext cx="8136904" cy="846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Theory of motion and gravitation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idx="1"/>
          </p:nvPr>
        </p:nvSpPr>
        <p:spPr>
          <a:xfrm>
            <a:off x="539552" y="1628800"/>
            <a:ext cx="8223448" cy="2638400"/>
          </a:xfrm>
        </p:spPr>
        <p:txBody>
          <a:bodyPr>
            <a:normAutofit fontScale="92500"/>
          </a:bodyPr>
          <a:lstStyle/>
          <a:p>
            <a:pPr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Positions of the planets can be predicted with much higher accuracy. It provides strong evidences of elliptical planetary orbits (a heliocentric model).</a:t>
            </a:r>
          </a:p>
          <a:p>
            <a:pPr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However, the Copernican model failed because it used circular orbits and obsolete Ptolemaic data.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4.1  Kepler’s laws of planetary motion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12" y="2204864"/>
            <a:ext cx="4678888" cy="345227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63020" y="1562632"/>
            <a:ext cx="380209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0B0C17"/>
                </a:solidFill>
                <a:latin typeface="Georgia" panose="02040502050405020303" pitchFamily="18" charset="0"/>
                <a:ea typeface="新細明體"/>
                <a:cs typeface="Arial" panose="020B0604020202020204" pitchFamily="34" charset="0"/>
              </a:rPr>
              <a:t>Kepler’s scheme: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zh-TW" sz="2400" b="0" kern="0" dirty="0">
                <a:solidFill>
                  <a:srgbClr val="0B0C17"/>
                </a:solidFill>
                <a:latin typeface="Georgia" panose="02040502050405020303" pitchFamily="18" charset="0"/>
                <a:ea typeface="新細明體"/>
                <a:cs typeface="Arial" panose="020B0604020202020204" pitchFamily="34" charset="0"/>
              </a:rPr>
              <a:t>Day 0: Mars at M, Earth at 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zh-TW" sz="2400" b="0" kern="0" dirty="0">
                <a:solidFill>
                  <a:srgbClr val="0B0C17"/>
                </a:solidFill>
                <a:latin typeface="Georgia" panose="02040502050405020303" pitchFamily="18" charset="0"/>
                <a:ea typeface="新細明體"/>
                <a:cs typeface="Arial" panose="020B0604020202020204" pitchFamily="34" charset="0"/>
              </a:rPr>
              <a:t>Day 687: Mars at M again, Earth at E’.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kern="0" dirty="0">
                <a:solidFill>
                  <a:srgbClr val="0B0C17"/>
                </a:solidFill>
                <a:latin typeface="Georgia" panose="02040502050405020303" pitchFamily="18" charset="0"/>
                <a:ea typeface="新細明體"/>
                <a:cs typeface="Arial" panose="020B0604020202020204" pitchFamily="34" charset="0"/>
              </a:rPr>
              <a:t>To determine the position of E’: draw directional line from E’ to M and E’ to S; the interaction of the two lines gives the position.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0152" y="1255572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0" kern="0" dirty="0">
                <a:solidFill>
                  <a:srgbClr val="0B0C17"/>
                </a:solidFill>
                <a:latin typeface="Georgia" panose="02040502050405020303" pitchFamily="18" charset="0"/>
                <a:ea typeface="新細明體"/>
                <a:cs typeface="Arial" panose="020B0604020202020204" pitchFamily="34" charset="0"/>
              </a:rPr>
              <a:t>Martian orbit is unknown; and the period of 687 days is known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020" y="5657136"/>
            <a:ext cx="4052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kern="0" dirty="0">
                <a:solidFill>
                  <a:srgbClr val="0B0C17"/>
                </a:solidFill>
                <a:latin typeface="Georgia" panose="02040502050405020303" pitchFamily="18" charset="0"/>
                <a:ea typeface="新細明體"/>
                <a:cs typeface="Arial" panose="020B0604020202020204" pitchFamily="34" charset="0"/>
              </a:rPr>
              <a:t>Repeat the procedure, the Earth’s orbit emerged.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63020" y="254581"/>
            <a:ext cx="634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kern="0" dirty="0">
                <a:solidFill>
                  <a:srgbClr val="003399"/>
                </a:solidFill>
                <a:latin typeface="Georgia" panose="02040502050405020303" pitchFamily="18" charset="0"/>
                <a:ea typeface="新細明體"/>
                <a:cs typeface="Arial" panose="020B0604020202020204" pitchFamily="34" charset="0"/>
              </a:rPr>
              <a:t>Reconstruction of the Earth’s orbit</a:t>
            </a:r>
            <a:endParaRPr lang="en-US" sz="28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072143" y="1337271"/>
            <a:ext cx="6912768" cy="3272211"/>
            <a:chOff x="2195736" y="3487447"/>
            <a:chExt cx="6912768" cy="3272211"/>
          </a:xfrm>
        </p:grpSpPr>
        <p:grpSp>
          <p:nvGrpSpPr>
            <p:cNvPr id="3" name="Group 2"/>
            <p:cNvGrpSpPr/>
            <p:nvPr/>
          </p:nvGrpSpPr>
          <p:grpSpPr>
            <a:xfrm>
              <a:off x="2195736" y="3487447"/>
              <a:ext cx="6912768" cy="3272211"/>
              <a:chOff x="4791000" y="2924002"/>
              <a:chExt cx="6912768" cy="3272211"/>
            </a:xfrm>
          </p:grpSpPr>
          <p:pic>
            <p:nvPicPr>
              <p:cNvPr id="11" name="Picture 9" descr="C:\Documents and Settings\kmpang\桌面\planetary_orbit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4088" y="2924002"/>
                <a:ext cx="5613648" cy="3272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791000" y="5451684"/>
                <a:ext cx="243626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7030A0"/>
                    </a:solidFill>
                    <a:latin typeface="Georgia" panose="02040502050405020303" pitchFamily="18" charset="0"/>
                  </a:rPr>
                  <a:t>The planet moves faster at perihelion.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543528" y="5529395"/>
                <a:ext cx="216024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7030A0"/>
                    </a:solidFill>
                    <a:latin typeface="Georgia" panose="02040502050405020303" pitchFamily="18" charset="0"/>
                  </a:rPr>
                  <a:t>The planet moves slower at aphelion.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auto">
              <a:xfrm flipV="1">
                <a:off x="5976156" y="4606287"/>
                <a:ext cx="396044" cy="8681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" name="Straight Arrow Connector 15"/>
              <p:cNvCxnSpPr/>
              <p:nvPr/>
            </p:nvCxnSpPr>
            <p:spPr bwMode="auto">
              <a:xfrm flipH="1" flipV="1">
                <a:off x="9972600" y="4606287"/>
                <a:ext cx="360040" cy="840393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" name="Oval 16"/>
              <p:cNvSpPr/>
              <p:nvPr/>
            </p:nvSpPr>
            <p:spPr bwMode="auto">
              <a:xfrm>
                <a:off x="6444208" y="2924002"/>
                <a:ext cx="3456384" cy="327221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新細明體" pitchFamily="18" charset="-120"/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 bwMode="auto">
            <a:xfrm>
              <a:off x="4283968" y="4869160"/>
              <a:ext cx="498104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cxnSp>
          <p:nvCxnSpPr>
            <p:cNvPr id="18" name="Straight Connector 17"/>
            <p:cNvCxnSpPr>
              <a:stCxn id="17" idx="2"/>
            </p:cNvCxnSpPr>
            <p:nvPr/>
          </p:nvCxnSpPr>
          <p:spPr bwMode="auto">
            <a:xfrm>
              <a:off x="3848944" y="5123553"/>
              <a:ext cx="3456384" cy="461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>
              <a:stCxn id="17" idx="4"/>
              <a:endCxn id="17" idx="0"/>
            </p:cNvCxnSpPr>
            <p:nvPr/>
          </p:nvCxnSpPr>
          <p:spPr bwMode="auto">
            <a:xfrm flipV="1">
              <a:off x="5577136" y="3487447"/>
              <a:ext cx="0" cy="32722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2020" y="4913362"/>
              <a:ext cx="490806" cy="487660"/>
            </a:xfrm>
            <a:prstGeom prst="rect">
              <a:avLst/>
            </a:prstGeom>
          </p:spPr>
        </p:pic>
      </p:grpSp>
      <p:sp>
        <p:nvSpPr>
          <p:cNvPr id="64515" name="Rectangle 8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63020" y="4861722"/>
            <a:ext cx="8321891" cy="1682952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altLang="zh-TW" sz="2200" dirty="0">
                <a:cs typeface="Arial" panose="020B0604020202020204" pitchFamily="34" charset="0"/>
              </a:rPr>
              <a:t>Kepler: the Sun had an effect on the planets (correct), which falls off as 1/</a:t>
            </a:r>
            <a:r>
              <a:rPr lang="en-US" altLang="zh-TW" sz="2200" i="1" dirty="0">
                <a:cs typeface="Arial" panose="020B0604020202020204" pitchFamily="34" charset="0"/>
              </a:rPr>
              <a:t>r</a:t>
            </a:r>
            <a:r>
              <a:rPr lang="en-US" altLang="zh-TW" sz="2200" dirty="0">
                <a:cs typeface="Arial" panose="020B0604020202020204" pitchFamily="34" charset="0"/>
              </a:rPr>
              <a:t> (incorrect).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An establishment of a connection between the motion of a planet and the “action” due to the Sun on the planet.</a:t>
            </a:r>
            <a:endParaRPr lang="en-US" altLang="zh-TW" sz="2200" dirty="0"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3020" y="497889"/>
            <a:ext cx="634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kern="0" dirty="0">
                <a:solidFill>
                  <a:srgbClr val="003399"/>
                </a:solidFill>
                <a:latin typeface="Georgia" panose="02040502050405020303" pitchFamily="18" charset="0"/>
                <a:ea typeface="新細明體"/>
                <a:cs typeface="Arial" panose="020B0604020202020204" pitchFamily="34" charset="0"/>
              </a:rPr>
              <a:t>Causes of planetary motion</a:t>
            </a:r>
            <a:endParaRPr lang="en-US" sz="28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78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8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83568" y="1556792"/>
            <a:ext cx="7992888" cy="2414245"/>
          </a:xfrm>
        </p:spPr>
        <p:txBody>
          <a:bodyPr/>
          <a:lstStyle/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altLang="zh-TW" sz="2200" dirty="0">
                <a:cs typeface="Arial" panose="020B0604020202020204" pitchFamily="34" charset="0"/>
              </a:rPr>
              <a:t>A slight discrepancy between a model and observations is sufficient for him to cast aside the cosmological model based on Platonic solids and to search for new harmonies.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altLang="zh-TW" sz="2200" dirty="0">
                <a:cs typeface="Arial" panose="020B0604020202020204" pitchFamily="34" charset="0"/>
              </a:rPr>
              <a:t>Kepler conceived the Sun had an effect (or a force) on the planets which falls off as 1/</a:t>
            </a:r>
            <a:r>
              <a:rPr lang="en-US" altLang="zh-TW" sz="2200" i="1" dirty="0">
                <a:cs typeface="Arial" panose="020B0604020202020204" pitchFamily="34" charset="0"/>
              </a:rPr>
              <a:t>r.</a:t>
            </a:r>
            <a:r>
              <a:rPr lang="en-US" altLang="zh-TW" sz="2200" dirty="0">
                <a:cs typeface="Arial" panose="020B0604020202020204" pitchFamily="34" charset="0"/>
              </a:rPr>
              <a:t> </a:t>
            </a:r>
            <a:r>
              <a:rPr lang="en-US" sz="2200" dirty="0"/>
              <a:t>(It is incorrect.)</a:t>
            </a:r>
            <a:endParaRPr lang="en-US" altLang="zh-TW" sz="2200" dirty="0"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5616" y="3813574"/>
            <a:ext cx="3856553" cy="2087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latin typeface="Georgia" panose="02040502050405020303" pitchFamily="18" charset="0"/>
              </a:rPr>
              <a:t>It serves as an establishment of a connection between the motion of a planet and the “action” due to the Sun on the planet.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3568" y="680700"/>
            <a:ext cx="753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Georgia" panose="02040502050405020303" pitchFamily="18" charset="0"/>
              </a:rPr>
              <a:t>Kepler: as a pioneer in early modern science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220072" y="3790045"/>
            <a:ext cx="2880320" cy="2757515"/>
            <a:chOff x="4788024" y="3814173"/>
            <a:chExt cx="2880320" cy="27575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8024" y="3814173"/>
              <a:ext cx="2880320" cy="2757515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5262874" y="4941168"/>
              <a:ext cx="389246" cy="50405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4257" y="5014501"/>
              <a:ext cx="311866" cy="356862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 bwMode="auto">
            <a:xfrm flipV="1">
              <a:off x="6076123" y="4221088"/>
              <a:ext cx="800133" cy="86409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0658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ayeira- When the Apple Does Fall | Teach6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" y="1997225"/>
            <a:ext cx="6541379" cy="48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1560016"/>
            <a:ext cx="51981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0" dirty="0">
                <a:latin typeface="Georgia" panose="02040502050405020303" pitchFamily="18" charset="0"/>
              </a:rPr>
              <a:t>An apple falls.</a:t>
            </a:r>
            <a:endParaRPr lang="en-US" sz="2800" dirty="0"/>
          </a:p>
        </p:txBody>
      </p:sp>
      <p:pic>
        <p:nvPicPr>
          <p:cNvPr id="13314" name="Picture 2" descr="Galileo Galilei Swinging Pendulum Cartoon Clipart - FriendlyStock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38" y="4275798"/>
            <a:ext cx="1500403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2724" y="3273450"/>
            <a:ext cx="2413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003399"/>
                </a:solidFill>
                <a:latin typeface="Georgia" panose="02040502050405020303" pitchFamily="18" charset="0"/>
              </a:rPr>
              <a:t>The motion must proceed according to the simplest law.</a:t>
            </a:r>
          </a:p>
        </p:txBody>
      </p:sp>
      <p:sp>
        <p:nvSpPr>
          <p:cNvPr id="4" name="Rectangle 3"/>
          <p:cNvSpPr/>
          <p:nvPr/>
        </p:nvSpPr>
        <p:spPr>
          <a:xfrm>
            <a:off x="7380312" y="6172753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0" dirty="0">
                <a:latin typeface="Georgia" panose="02040502050405020303" pitchFamily="18" charset="0"/>
                <a:cs typeface="Arial" panose="020B0604020202020204" pitchFamily="34" charset="0"/>
              </a:rPr>
              <a:t>Galileo (</a:t>
            </a:r>
            <a:r>
              <a:rPr lang="zh-TW" altLang="zh-TW" sz="1600" b="0" dirty="0">
                <a:latin typeface="Georgia" panose="02040502050405020303" pitchFamily="18" charset="0"/>
                <a:cs typeface="Arial" panose="020B0604020202020204" pitchFamily="34" charset="0"/>
              </a:rPr>
              <a:t>1564 – 1642 </a:t>
            </a:r>
            <a:r>
              <a:rPr lang="en-US" altLang="zh-TW" sz="1600" b="0" dirty="0">
                <a:latin typeface="Georgia" panose="02040502050405020303" pitchFamily="18" charset="0"/>
                <a:cs typeface="Arial" panose="020B0604020202020204" pitchFamily="34" charset="0"/>
              </a:rPr>
              <a:t>CE)</a:t>
            </a: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23528" y="188640"/>
            <a:ext cx="871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4.2  Galileo’s study of motion</a:t>
            </a:r>
            <a:endParaRPr kumimoji="0" lang="zh-TW" altLang="en-US" sz="3600" i="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9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ayeira- When the Apple Does Fall | Teach6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" y="1997225"/>
            <a:ext cx="6541379" cy="48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BFCFAB-FFB4-48D2-AE0A-E5A4EE117CEA}" type="slidenum">
              <a:rPr lang="zh-TW" altLang="en-US">
                <a:latin typeface="Georgia" panose="02040502050405020303" pitchFamily="18" charset="0"/>
              </a:rPr>
              <a:pPr>
                <a:defRPr/>
              </a:pPr>
              <a:t>15</a:t>
            </a:fld>
            <a:endParaRPr lang="en-US" altLang="zh-TW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779" name="Rectangle 3" descr="Rectangle: Click to edit Master text styles&#10;Second level&#10;Third level&#10;Fourth level&#10;Fifth level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36096" y="2444079"/>
                <a:ext cx="3635896" cy="2929137"/>
              </a:xfrm>
            </p:spPr>
            <p:txBody>
              <a:bodyPr/>
              <a:lstStyle/>
              <a:p>
                <a:pPr eaLnBrk="1" hangingPunct="1">
                  <a:buClr>
                    <a:schemeClr val="tx2"/>
                  </a:buClr>
                  <a:buFont typeface="Wingdings" pitchFamily="2" charset="2"/>
                  <a:buChar char="§"/>
                </a:pPr>
                <a:r>
                  <a:rPr lang="en-US" altLang="zh-TW" sz="2400" dirty="0">
                    <a:latin typeface="Georgia" panose="02040502050405020303" pitchFamily="18" charset="0"/>
                    <a:cs typeface="Arial" panose="020B0604020202020204" pitchFamily="34" charset="0"/>
                  </a:rPr>
                  <a:t>Galileo: the simplest law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Georgia" panose="02040502050405020303" pitchFamily="18" charset="0"/>
                  </a:rPr>
                  <a:t>.</a:t>
                </a:r>
              </a:p>
              <a:p>
                <a:pPr eaLnBrk="1" hangingPunct="1">
                  <a:buClr>
                    <a:schemeClr val="tx2"/>
                  </a:buClr>
                  <a:buFont typeface="Wingdings" pitchFamily="2" charset="2"/>
                  <a:buChar char="§"/>
                </a:pPr>
                <a:r>
                  <a:rPr lang="en-US" sz="2400" dirty="0">
                    <a:latin typeface="Georgia" panose="02040502050405020303" pitchFamily="18" charset="0"/>
                  </a:rPr>
                  <a:t>Then, the distance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𝑣𝑡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Georgia" panose="02040502050405020303" pitchFamily="18" charset="0"/>
                  </a:rPr>
                  <a:t>, or </a:t>
                </a:r>
              </a:p>
              <a:p>
                <a:pPr eaLnBrk="1" hangingPunct="1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dirty="0"/>
              </a:p>
              <a:p>
                <a:pPr eaLnBrk="1" hangingPunct="1">
                  <a:buClr>
                    <a:schemeClr val="tx2"/>
                  </a:buClr>
                  <a:buFont typeface="Wingdings" pitchFamily="2" charset="2"/>
                  <a:buChar char="§"/>
                </a:pPr>
                <a:endParaRPr lang="en-US" sz="24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75779" name="Rectangle 3" descr="Rectangle: Click to edit Master text styles&#10;Second level&#10;Third level&#10;Fourth level&#10;Fifth level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36096" y="2444079"/>
                <a:ext cx="3635896" cy="2929137"/>
              </a:xfrm>
              <a:blipFill>
                <a:blip r:embed="rId3"/>
                <a:stretch>
                  <a:fillRect l="-234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849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289" name="TextBox 16"/>
              <p:cNvSpPr txBox="1">
                <a:spLocks noChangeArrowheads="1"/>
              </p:cNvSpPr>
              <p:nvPr/>
            </p:nvSpPr>
            <p:spPr bwMode="auto">
              <a:xfrm>
                <a:off x="755576" y="1628800"/>
                <a:ext cx="7920880" cy="2308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itchFamily="2" charset="2"/>
                  <a:buBlip>
                    <a:blip r:embed="rId3"/>
                  </a:buBlip>
                  <a:defRPr kumimoji="1" sz="3200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itchFamily="2" charset="2"/>
                  <a:buChar char="w"/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zh-TW" sz="2400" b="0" dirty="0">
                    <a:latin typeface="Georgia" panose="02040502050405020303" pitchFamily="18" charset="0"/>
                  </a:rPr>
                  <a:t>Suppose the distance travelled of a free falling object in the first second is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Georgia" panose="02040502050405020303" pitchFamily="18" charset="0"/>
                  </a:rPr>
                  <a:t>. </a:t>
                </a:r>
              </a:p>
              <a:p>
                <a:pPr marL="457200" indent="-457200" eaLnBrk="1" hangingPunct="1">
                  <a:spcBef>
                    <a:spcPct val="0"/>
                  </a:spcBef>
                  <a:buClrTx/>
                  <a:buSzTx/>
                  <a:buFontTx/>
                  <a:buAutoNum type="alphaLcPeriod"/>
                </a:pPr>
                <a:r>
                  <a:rPr lang="en-US" altLang="zh-TW" sz="2400" b="0" dirty="0">
                    <a:latin typeface="Georgia" panose="02040502050405020303" pitchFamily="18" charset="0"/>
                  </a:rPr>
                  <a:t>Show that the distance travelled for the next second is 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TW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TW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Georgia" panose="02040502050405020303" pitchFamily="18" charset="0"/>
                  </a:rPr>
                  <a:t>.</a:t>
                </a:r>
              </a:p>
              <a:p>
                <a:pPr marL="457200" indent="-457200" eaLnBrk="1" hangingPunct="1">
                  <a:spcBef>
                    <a:spcPct val="0"/>
                  </a:spcBef>
                  <a:buClrTx/>
                  <a:buSzTx/>
                  <a:buFontTx/>
                  <a:buAutoNum type="alphaLcPeriod"/>
                </a:pPr>
                <a:r>
                  <a:rPr lang="en-US" altLang="zh-TW" sz="2400" b="0" dirty="0">
                    <a:latin typeface="Georgia" panose="02040502050405020303" pitchFamily="18" charset="0"/>
                  </a:rPr>
                  <a:t>What are the ratios of the successive distances travelled are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∶∆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∶∆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400" i="0" dirty="0">
                    <a:latin typeface="Georgia" panose="02040502050405020303" pitchFamily="18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54289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1628800"/>
                <a:ext cx="7920880" cy="2308324"/>
              </a:xfrm>
              <a:prstGeom prst="rect">
                <a:avLst/>
              </a:prstGeom>
              <a:blipFill>
                <a:blip r:embed="rId4"/>
                <a:stretch>
                  <a:fillRect l="-1232" t="-2111" b="-50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34727" y="838657"/>
            <a:ext cx="326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b="0" dirty="0">
                <a:solidFill>
                  <a:srgbClr val="7030A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Exercise:</a:t>
            </a:r>
            <a:endParaRPr lang="zh-HK" altLang="en-US" sz="2800" b="0" dirty="0">
              <a:solidFill>
                <a:srgbClr val="7030A0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7584" y="4797152"/>
                <a:ext cx="748883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3399"/>
                    </a:solidFill>
                    <a:latin typeface="Georgia" panose="02040502050405020303" pitchFamily="18" charset="0"/>
                  </a:rPr>
                  <a:t>Both the distance and time can be measured, and then one can </a:t>
                </a:r>
                <a:r>
                  <a:rPr lang="en-US" dirty="0">
                    <a:solidFill>
                      <a:srgbClr val="003399"/>
                    </a:solidFill>
                    <a:latin typeface="Georgia" panose="02040502050405020303" pitchFamily="18" charset="0"/>
                  </a:rPr>
                  <a:t>analyze the experimental data and determine if </a:t>
                </a:r>
                <a:r>
                  <a:rPr lang="en-US" sz="2400" dirty="0">
                    <a:solidFill>
                      <a:srgbClr val="003399"/>
                    </a:solidFill>
                    <a:latin typeface="Georgia" panose="02040502050405020303" pitchFamily="18" charset="0"/>
                  </a:rPr>
                  <a:t>the law for free fall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3399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solidFill>
                          <a:srgbClr val="003399"/>
                        </a:solidFill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400" i="1">
                        <a:solidFill>
                          <a:srgbClr val="003399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b="0" dirty="0">
                    <a:solidFill>
                      <a:srgbClr val="003399"/>
                    </a:solidFill>
                    <a:latin typeface="Georgia" panose="02040502050405020303" pitchFamily="18" charset="0"/>
                  </a:rPr>
                  <a:t> is accepted.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797152"/>
                <a:ext cx="7488832" cy="1200329"/>
              </a:xfrm>
              <a:prstGeom prst="rect">
                <a:avLst/>
              </a:prstGeom>
              <a:blipFill>
                <a:blip r:embed="rId5"/>
                <a:stretch>
                  <a:fillRect l="-130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0800000">
                <a:off x="7631421" y="3855141"/>
                <a:ext cx="1369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1∶3∶5…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631421" y="3855141"/>
                <a:ext cx="136999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321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3568" y="1608252"/>
            <a:ext cx="8064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dirty="0">
                <a:latin typeface="Georgia" panose="02040502050405020303" pitchFamily="18" charset="0"/>
              </a:rPr>
              <a:t>An experimental difficult: </a:t>
            </a:r>
            <a:r>
              <a:rPr lang="en-US" altLang="zh-TW" sz="2400" b="0" dirty="0">
                <a:latin typeface="Georgia" panose="02040502050405020303" pitchFamily="18" charset="0"/>
              </a:rPr>
              <a:t>direct measurement of distances during free fall is not easy.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zh-TW" sz="2400" b="0" dirty="0">
                <a:latin typeface="Georgia" panose="02040502050405020303" pitchFamily="18" charset="0"/>
              </a:rPr>
              <a:t>Galileo: used an inclined plane with a small angle of inclination. This could “slow down” free fall;</a:t>
            </a:r>
          </a:p>
        </p:txBody>
      </p:sp>
      <p:pic>
        <p:nvPicPr>
          <p:cNvPr id="5" name="Picture 4" descr="Fig5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650" y="3501008"/>
            <a:ext cx="4591050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3568" y="3177912"/>
            <a:ext cx="36850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zh-TW" sz="2400" b="0" dirty="0">
                <a:latin typeface="Georgia" panose="02040502050405020303" pitchFamily="18" charset="0"/>
              </a:rPr>
              <a:t>and increases the plane’s angle of inclination was equivalent to gradually approaching the case of free fall.</a:t>
            </a:r>
            <a:endParaRPr lang="zh-TW" altLang="en-US" sz="2400" b="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423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23528" y="1772816"/>
            <a:ext cx="8136904" cy="418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HK" altLang="zh-TW" sz="2800" i="0" dirty="0">
                <a:latin typeface="Comic Sans MS" pitchFamily="66" charset="0"/>
              </a:rPr>
              <a:t>Galileo did not invent telescope, but improved the design and made several important astronomical discoveries with it.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HK" altLang="zh-TW" sz="2800" i="0" dirty="0">
                <a:latin typeface="Comic Sans MS" pitchFamily="66" charset="0"/>
              </a:rPr>
              <a:t>performed observations using a telescope, including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13" name="Title 7"/>
          <p:cNvSpPr txBox="1">
            <a:spLocks/>
          </p:cNvSpPr>
          <p:nvPr/>
        </p:nvSpPr>
        <p:spPr>
          <a:xfrm>
            <a:off x="323528" y="188640"/>
            <a:ext cx="871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4.2  Galileo’s study of motion</a:t>
            </a:r>
            <a:endParaRPr kumimoji="0" lang="zh-TW" altLang="en-US" sz="3600" i="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73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5185592" y="1102124"/>
            <a:ext cx="3818688" cy="50405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HK" altLang="zh-TW" sz="2400" dirty="0">
                <a:latin typeface="Comic Sans MS" pitchFamily="66" charset="0"/>
              </a:rPr>
              <a:t>Mountainous terrain on the Moon, </a:t>
            </a:r>
            <a:r>
              <a:rPr lang="en-HK" altLang="zh-TW" sz="2400" dirty="0">
                <a:solidFill>
                  <a:schemeClr val="tx2"/>
                </a:solidFill>
                <a:latin typeface="Comic Sans MS" pitchFamily="66" charset="0"/>
              </a:rPr>
              <a:t>not perfect</a:t>
            </a:r>
          </a:p>
          <a:p>
            <a:pPr>
              <a:lnSpc>
                <a:spcPct val="12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400" dirty="0">
                <a:latin typeface="Comic Sans MS" pitchFamily="66" charset="0"/>
              </a:rPr>
              <a:t>Four satellites orbiting Jupiter: </a:t>
            </a:r>
            <a:r>
              <a:rPr lang="en-HK" altLang="zh-TW" sz="2400" dirty="0">
                <a:latin typeface="Comic Sans MS" pitchFamily="66" charset="0"/>
              </a:rPr>
              <a:t>the Earth </a:t>
            </a:r>
            <a:r>
              <a:rPr lang="en-HK" altLang="zh-TW" sz="2400" dirty="0">
                <a:solidFill>
                  <a:schemeClr val="tx2"/>
                </a:solidFill>
                <a:latin typeface="Comic Sans MS" pitchFamily="66" charset="0"/>
              </a:rPr>
              <a:t>can</a:t>
            </a:r>
            <a:r>
              <a:rPr lang="en-HK" altLang="zh-TW" sz="2400" dirty="0">
                <a:latin typeface="Comic Sans MS" pitchFamily="66" charset="0"/>
              </a:rPr>
              <a:t> also move and yet keep the Moon with it</a:t>
            </a:r>
            <a:endParaRPr lang="en-US" altLang="zh-TW" sz="2400" dirty="0">
              <a:latin typeface="Comic Sans MS" pitchFamily="66" charset="0"/>
            </a:endParaRPr>
          </a:p>
          <a:p>
            <a:pPr>
              <a:lnSpc>
                <a:spcPct val="12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HK" altLang="zh-TW" sz="2400" dirty="0">
                <a:latin typeface="Comic Sans MS" pitchFamily="66" charset="0"/>
              </a:rPr>
              <a:t>Sunspots and their movement, the rotation of the Sun: </a:t>
            </a:r>
            <a:r>
              <a:rPr lang="en-HK" altLang="zh-TW" sz="2400" dirty="0">
                <a:solidFill>
                  <a:schemeClr val="tx2"/>
                </a:solidFill>
                <a:latin typeface="Comic Sans MS" pitchFamily="66" charset="0"/>
              </a:rPr>
              <a:t>not perfect</a:t>
            </a:r>
          </a:p>
          <a:p>
            <a:pPr>
              <a:lnSpc>
                <a:spcPct val="120000"/>
              </a:lnSpc>
              <a:buClr>
                <a:schemeClr val="tx2"/>
              </a:buClr>
              <a:buFont typeface="Wingdings" pitchFamily="2" charset="2"/>
              <a:buChar char="ü"/>
            </a:pPr>
            <a:endParaRPr lang="en-HK" altLang="zh-TW" sz="24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0C7F5C-A72D-439A-A7C0-66F12E7060C8}" type="slidenum">
              <a:rPr lang="zh-TW" altLang="en-US" smtClean="0"/>
              <a:pPr>
                <a:defRPr/>
              </a:pPr>
              <a:t>19</a:t>
            </a:fld>
            <a:endParaRPr lang="en-US" altLang="zh-TW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140" y="1270524"/>
            <a:ext cx="1855604" cy="1935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499633"/>
            <a:ext cx="2385776" cy="1666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7138" y="1270524"/>
            <a:ext cx="2581616" cy="382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489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ChangeArrowheads="1"/>
          </p:cNvSpPr>
          <p:nvPr/>
        </p:nvSpPr>
        <p:spPr bwMode="auto">
          <a:xfrm>
            <a:off x="914400" y="609600"/>
            <a:ext cx="731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altLang="zh-TW" sz="3600" i="0" dirty="0">
                <a:solidFill>
                  <a:schemeClr val="tx2"/>
                </a:solidFill>
                <a:latin typeface="Comic Sans MS" pitchFamily="66" charset="0"/>
              </a:rPr>
              <a:t>Theory of motion and gravitation</a:t>
            </a:r>
            <a:endParaRPr lang="zh-TW" altLang="en-US" sz="3600" i="0">
              <a:solidFill>
                <a:schemeClr val="tx2"/>
              </a:solidFill>
              <a:latin typeface="Comic Sans MS" pitchFamily="66" charset="0"/>
            </a:endParaRPr>
          </a:p>
        </p:txBody>
      </p:sp>
      <p:graphicFrame>
        <p:nvGraphicFramePr>
          <p:cNvPr id="347144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25891"/>
              </p:ext>
            </p:extLst>
          </p:nvPr>
        </p:nvGraphicFramePr>
        <p:xfrm>
          <a:off x="838200" y="1752600"/>
          <a:ext cx="7924800" cy="370840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HK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4</a:t>
                      </a:r>
                      <a:r>
                        <a:rPr kumimoji="1" lang="zh-TW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.1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Kepler’s laws of planetary motion</a:t>
                      </a:r>
                      <a:endParaRPr kumimoji="1" lang="zh-TW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HK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4</a:t>
                      </a:r>
                      <a:r>
                        <a:rPr kumimoji="1" lang="zh-TW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.2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Galileo’s study of motion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HK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4</a:t>
                      </a:r>
                      <a:r>
                        <a:rPr kumimoji="1" lang="zh-TW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.</a:t>
                      </a:r>
                      <a:r>
                        <a:rPr kumimoji="1" lang="en-HK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3</a:t>
                      </a:r>
                      <a:endParaRPr kumimoji="1" lang="zh-TW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Newton’s mechanical universe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HK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4</a:t>
                      </a:r>
                      <a:r>
                        <a:rPr kumimoji="1" lang="zh-TW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.</a:t>
                      </a:r>
                      <a:r>
                        <a:rPr kumimoji="1" lang="en-HK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4</a:t>
                      </a:r>
                      <a:endParaRPr kumimoji="1" lang="zh-TW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Some applications of Newtonian mechanics</a:t>
                      </a:r>
                      <a:endParaRPr kumimoji="1" lang="zh-TW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HK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4</a:t>
                      </a:r>
                      <a:r>
                        <a:rPr kumimoji="1" lang="zh-TW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.</a:t>
                      </a:r>
                      <a:r>
                        <a:rPr kumimoji="1" lang="en-HK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5</a:t>
                      </a:r>
                      <a:endParaRPr kumimoji="1" lang="zh-TW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Planetary configurations</a:t>
                      </a:r>
                      <a:endParaRPr kumimoji="1" lang="zh-TW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2</a:t>
            </a:fld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2420888"/>
            <a:ext cx="7615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Georgia" panose="02040502050405020303" pitchFamily="18" charset="0"/>
              </a:rPr>
              <a:t>Describe one significance of the investigation method adopted by Copernicus, Kepler, and Galileo.</a:t>
            </a:r>
          </a:p>
        </p:txBody>
      </p:sp>
    </p:spTree>
    <p:extLst>
      <p:ext uri="{BB962C8B-B14F-4D97-AF65-F5344CB8AC3E}">
        <p14:creationId xmlns:p14="http://schemas.microsoft.com/office/powerpoint/2010/main" val="406016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8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83568" y="1700808"/>
            <a:ext cx="8064896" cy="396044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altLang="zh-TW" sz="2400" dirty="0">
                <a:solidFill>
                  <a:srgbClr val="7030A0"/>
                </a:solidFill>
                <a:cs typeface="Arial" panose="020B0604020202020204" pitchFamily="34" charset="0"/>
              </a:rPr>
              <a:t>Copernicus (1473 – 1543 CE)</a:t>
            </a:r>
            <a:r>
              <a:rPr lang="en-US" altLang="zh-TW" sz="2400" dirty="0">
                <a:cs typeface="Arial" panose="020B0604020202020204" pitchFamily="34" charset="0"/>
              </a:rPr>
              <a:t>: a typical </a:t>
            </a:r>
            <a:r>
              <a:rPr lang="en-US" sz="2400" dirty="0"/>
              <a:t>Renaissance man;</a:t>
            </a:r>
            <a:r>
              <a:rPr lang="en-US" altLang="zh-TW" sz="2400" dirty="0">
                <a:cs typeface="Arial" panose="020B0604020202020204" pitchFamily="34" charset="0"/>
              </a:rPr>
              <a:t> indulged in </a:t>
            </a:r>
            <a:r>
              <a:rPr lang="en-US" altLang="zh-TW" sz="2400" dirty="0"/>
              <a:t>Ptolemaic </a:t>
            </a:r>
            <a:r>
              <a:rPr lang="en-US" altLang="zh-TW" sz="2400" dirty="0">
                <a:cs typeface="Arial" panose="020B0604020202020204" pitchFamily="34" charset="0"/>
              </a:rPr>
              <a:t>science (old science). Uniform and circular motions – utmost perfection - were still an indispensable doctrine. 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altLang="zh-TW" sz="2400" dirty="0">
                <a:solidFill>
                  <a:srgbClr val="7030A0"/>
                </a:solidFill>
                <a:cs typeface="Arial" panose="020B0604020202020204" pitchFamily="34" charset="0"/>
              </a:rPr>
              <a:t>Kepler (1571 – 1630 CE)</a:t>
            </a:r>
            <a:r>
              <a:rPr lang="en-US" altLang="zh-TW" sz="2400" dirty="0">
                <a:cs typeface="Arial" panose="020B0604020202020204" pitchFamily="34" charset="0"/>
              </a:rPr>
              <a:t>: </a:t>
            </a:r>
            <a:r>
              <a:rPr lang="en-US" sz="2400" dirty="0"/>
              <a:t>a pioneer in early modern science; a slight difference between a theory and observations is sufficient for him to abandon the theory.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altLang="zh-TW" sz="2400" dirty="0">
                <a:solidFill>
                  <a:srgbClr val="7030A0"/>
                </a:solidFill>
                <a:cs typeface="Arial" panose="020B0604020202020204" pitchFamily="34" charset="0"/>
              </a:rPr>
              <a:t>Galileo (1564 – 1642 CE)</a:t>
            </a:r>
            <a:r>
              <a:rPr lang="en-US" altLang="zh-TW" sz="2400" dirty="0">
                <a:cs typeface="Arial" panose="020B0604020202020204" pitchFamily="34" charset="0"/>
              </a:rPr>
              <a:t>: a modern man; explored nature with modern scientific methods.</a:t>
            </a:r>
          </a:p>
        </p:txBody>
      </p:sp>
    </p:spTree>
    <p:extLst>
      <p:ext uri="{BB962C8B-B14F-4D97-AF65-F5344CB8AC3E}">
        <p14:creationId xmlns:p14="http://schemas.microsoft.com/office/powerpoint/2010/main" val="665399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8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27584" y="1844824"/>
            <a:ext cx="7632848" cy="2808312"/>
          </a:xfrm>
        </p:spPr>
        <p:txBody>
          <a:bodyPr/>
          <a:lstStyle/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altLang="zh-TW" sz="2400" dirty="0">
                <a:cs typeface="Arial" panose="020B0604020202020204" pitchFamily="34" charset="0"/>
              </a:rPr>
              <a:t>Defines the phenomenon with physical quantities.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altLang="zh-TW" sz="2400" dirty="0">
                <a:cs typeface="Arial" panose="020B0604020202020204" pitchFamily="34" charset="0"/>
              </a:rPr>
              <a:t>Formulated a hypothesis. 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altLang="zh-TW" sz="2400" dirty="0">
                <a:cs typeface="Arial" panose="020B0604020202020204" pitchFamily="34" charset="0"/>
              </a:rPr>
              <a:t>Derived relationships that can be verified experimentally. 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altLang="zh-TW" sz="2400" dirty="0">
                <a:cs typeface="Arial" panose="020B0604020202020204" pitchFamily="34" charset="0"/>
              </a:rPr>
              <a:t>Performed experiments to test the theoretical predictions.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3568" y="404664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Georgia" panose="02040502050405020303" pitchFamily="18" charset="0"/>
              </a:rPr>
              <a:t>Remark 1:</a:t>
            </a:r>
            <a:r>
              <a:rPr lang="en-US" sz="2400" dirty="0">
                <a:solidFill>
                  <a:srgbClr val="002060"/>
                </a:solidFill>
                <a:latin typeface="Georgia" panose="02040502050405020303" pitchFamily="18" charset="0"/>
              </a:rPr>
              <a:t> Galileo demonstrated a combination of mathematics, theory, and experiment.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584" y="4800634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A appreciation of modern scientific method.</a:t>
            </a:r>
          </a:p>
        </p:txBody>
      </p:sp>
    </p:spTree>
    <p:extLst>
      <p:ext uri="{BB962C8B-B14F-4D97-AF65-F5344CB8AC3E}">
        <p14:creationId xmlns:p14="http://schemas.microsoft.com/office/powerpoint/2010/main" val="379967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8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91952" y="613852"/>
            <a:ext cx="7848872" cy="13286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altLang="zh-TW" sz="2400" dirty="0">
                <a:cs typeface="Arial" panose="020B0604020202020204" pitchFamily="34" charset="0"/>
              </a:rPr>
              <a:t>He described or even predicted how the apple falls; however, the explanation does not associate the motion with a cause - force.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5576" y="76154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Georgia" panose="02040502050405020303" pitchFamily="18" charset="0"/>
              </a:rPr>
              <a:t>Remark 2:</a:t>
            </a:r>
            <a:r>
              <a:rPr lang="en-US" sz="2400" dirty="0">
                <a:solidFill>
                  <a:srgbClr val="002060"/>
                </a:solidFill>
                <a:latin typeface="Georgia" panose="02040502050405020303" pitchFamily="18" charset="0"/>
              </a:rPr>
              <a:t> Galileo did not answer the cause.</a:t>
            </a:r>
          </a:p>
        </p:txBody>
      </p:sp>
      <p:pic>
        <p:nvPicPr>
          <p:cNvPr id="4" name="Picture 2" descr="Vayeira- When the Apple Does Fall | Teach6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" y="1997225"/>
            <a:ext cx="6541379" cy="48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alileo Galilei Swinging Pendulum Cartoon Clipart - FriendlyStock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38" y="4275798"/>
            <a:ext cx="1500403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80312" y="6172753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0" i="0" dirty="0">
                <a:latin typeface="Georgia" panose="02040502050405020303" pitchFamily="18" charset="0"/>
                <a:cs typeface="Arial" panose="020B0604020202020204" pitchFamily="34" charset="0"/>
              </a:rPr>
              <a:t>Galileo (</a:t>
            </a:r>
            <a:r>
              <a:rPr lang="zh-TW" altLang="zh-TW" sz="1600" b="0" i="0" dirty="0">
                <a:latin typeface="Georgia" panose="02040502050405020303" pitchFamily="18" charset="0"/>
                <a:cs typeface="Arial" panose="020B0604020202020204" pitchFamily="34" charset="0"/>
              </a:rPr>
              <a:t>1564 – 1642 </a:t>
            </a:r>
            <a:r>
              <a:rPr lang="en-US" altLang="zh-TW" sz="1600" b="0" i="0" dirty="0">
                <a:latin typeface="Georgia" panose="02040502050405020303" pitchFamily="18" charset="0"/>
                <a:cs typeface="Arial" panose="020B0604020202020204" pitchFamily="34" charset="0"/>
              </a:rPr>
              <a:t>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5124" y="3425850"/>
                <a:ext cx="27536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i="0" dirty="0">
                    <a:solidFill>
                      <a:srgbClr val="003399"/>
                    </a:solidFill>
                    <a:latin typeface="Georgia" panose="02040502050405020303" pitchFamily="18" charset="0"/>
                  </a:rPr>
                  <a:t>The motion must proceed according to the simplest law: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b="0" dirty="0">
                    <a:solidFill>
                      <a:srgbClr val="003399"/>
                    </a:solidFill>
                    <a:latin typeface="Georgia" panose="020405020504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24" y="3425850"/>
                <a:ext cx="2753692" cy="923330"/>
              </a:xfrm>
              <a:prstGeom prst="rect">
                <a:avLst/>
              </a:prstGeom>
              <a:blipFill>
                <a:blip r:embed="rId4"/>
                <a:stretch>
                  <a:fillRect l="-1996" t="-3974" r="-88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7792755" y="4275798"/>
            <a:ext cx="1520552" cy="1031981"/>
            <a:chOff x="7792755" y="4275798"/>
            <a:chExt cx="1520552" cy="1031981"/>
          </a:xfrm>
        </p:grpSpPr>
        <p:sp>
          <p:nvSpPr>
            <p:cNvPr id="9" name="TextBox 8"/>
            <p:cNvSpPr txBox="1"/>
            <p:nvPr/>
          </p:nvSpPr>
          <p:spPr>
            <a:xfrm>
              <a:off x="7792755" y="4661448"/>
              <a:ext cx="1520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0" i="0" dirty="0">
                  <a:solidFill>
                    <a:srgbClr val="7030A0"/>
                  </a:solidFill>
                  <a:latin typeface="Georgia" panose="02040502050405020303" pitchFamily="18" charset="0"/>
                </a:rPr>
                <a:t>W</a:t>
              </a:r>
              <a:r>
                <a:rPr lang="en-US" altLang="zh-TW" sz="1800" i="0" dirty="0">
                  <a:solidFill>
                    <a:srgbClr val="7030A0"/>
                  </a:solidFill>
                  <a:latin typeface="Georgia" panose="02040502050405020303" pitchFamily="18" charset="0"/>
                </a:rPr>
                <a:t>hat is the cause?</a:t>
              </a:r>
              <a:endParaRPr lang="en-US" sz="1800" b="0" dirty="0">
                <a:solidFill>
                  <a:srgbClr val="7030A0"/>
                </a:solidFill>
                <a:latin typeface="Georgia" panose="02040502050405020303" pitchFamily="18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 flipV="1">
              <a:off x="7792755" y="4275798"/>
              <a:ext cx="307637" cy="3856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7472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53BFBC-CADB-4947-B2EC-C20F84E2E956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11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4.3  Newton’s mechanical universe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403648" y="2276872"/>
            <a:ext cx="633670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kumimoji="1" sz="24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TW" sz="2800" i="0" dirty="0">
                <a:solidFill>
                  <a:srgbClr val="003399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There is only one law of the universe, he said, and Newton discovered it.</a:t>
            </a:r>
            <a:endParaRPr kumimoji="0" lang="zh-TW" altLang="en-US" sz="2800" i="0" dirty="0">
              <a:solidFill>
                <a:srgbClr val="003399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428964" y="3501008"/>
            <a:ext cx="43195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kumimoji="1" sz="24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TW" sz="2000" i="0" dirty="0">
                <a:latin typeface="Georgia" panose="02040502050405020303" pitchFamily="18" charset="0"/>
                <a:cs typeface="Arial" panose="020B0604020202020204" pitchFamily="34" charset="0"/>
              </a:rPr>
              <a:t>--- A French mathematician, Joseph Louis Lagrange, Cohen, p.183.</a:t>
            </a:r>
            <a:endParaRPr kumimoji="0" lang="zh-TW" altLang="en-US" sz="2000" i="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4283968" y="1556792"/>
            <a:ext cx="4680520" cy="358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000" indent="-342000">
              <a:lnSpc>
                <a:spcPct val="110000"/>
              </a:lnSpc>
              <a:spcBef>
                <a:spcPct val="5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sz="2600" i="0" dirty="0">
                <a:latin typeface="Comic Sans MS" pitchFamily="66" charset="0"/>
                <a:cs typeface="Arial" charset="0"/>
              </a:rPr>
              <a:t>Major contributions in mathematics (calculus), mechanics (the law of gravity, the laws of motion), optics (design of telescope, geometric optics, the composition of light), heat, wave, …</a:t>
            </a:r>
            <a:endParaRPr lang="en-US" altLang="zh-TW" sz="2600" i="0" dirty="0">
              <a:latin typeface="Arial" charset="0"/>
              <a:cs typeface="Arial" charset="0"/>
            </a:endParaRPr>
          </a:p>
        </p:txBody>
      </p:sp>
      <p:grpSp>
        <p:nvGrpSpPr>
          <p:cNvPr id="49155" name="Group 3"/>
          <p:cNvGrpSpPr>
            <a:grpSpLocks/>
          </p:cNvGrpSpPr>
          <p:nvPr/>
        </p:nvGrpSpPr>
        <p:grpSpPr bwMode="auto">
          <a:xfrm>
            <a:off x="323528" y="1628800"/>
            <a:ext cx="3827147" cy="3048744"/>
            <a:chOff x="2832" y="960"/>
            <a:chExt cx="2832" cy="2256"/>
          </a:xfrm>
        </p:grpSpPr>
        <p:sp>
          <p:nvSpPr>
            <p:cNvPr id="49159" name="Text Box 4"/>
            <p:cNvSpPr txBox="1">
              <a:spLocks noChangeArrowheads="1"/>
            </p:cNvSpPr>
            <p:nvPr/>
          </p:nvSpPr>
          <p:spPr bwMode="auto">
            <a:xfrm>
              <a:off x="2832" y="2966"/>
              <a:ext cx="27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i="0">
                  <a:latin typeface="Arial" charset="0"/>
                  <a:cs typeface="Arial" charset="0"/>
                </a:rPr>
                <a:t>Newton, Isaac (1642--1727)</a:t>
              </a:r>
              <a:endParaRPr lang="en-US" altLang="zh-TW" sz="2000" i="0">
                <a:latin typeface="Comic Sans MS" pitchFamily="66" charset="0"/>
                <a:cs typeface="Arial" charset="0"/>
              </a:endParaRPr>
            </a:p>
          </p:txBody>
        </p:sp>
        <p:pic>
          <p:nvPicPr>
            <p:cNvPr id="49160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32" y="960"/>
              <a:ext cx="2832" cy="2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9156" name="Text Box 6"/>
          <p:cNvSpPr txBox="1">
            <a:spLocks noChangeArrowheads="1"/>
          </p:cNvSpPr>
          <p:nvPr/>
        </p:nvSpPr>
        <p:spPr bwMode="auto">
          <a:xfrm>
            <a:off x="160784" y="4797152"/>
            <a:ext cx="4267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TW" altLang="en-US" dirty="0">
                <a:latin typeface="Times New Roman" pitchFamily="18" charset="0"/>
                <a:cs typeface="Arial" charset="0"/>
              </a:rPr>
              <a:t>"</a:t>
            </a:r>
            <a:r>
              <a:rPr lang="en-US" altLang="zh-TW" dirty="0">
                <a:latin typeface="Times New Roman" pitchFamily="18" charset="0"/>
                <a:cs typeface="Arial" charset="0"/>
              </a:rPr>
              <a:t>If I have seen farther, it was because I stood on the shoulders of giants."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53BFBC-CADB-4947-B2EC-C20F84E2E956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11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4.3  Newton’s mechanical universe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3625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idx="1"/>
          </p:nvPr>
        </p:nvSpPr>
        <p:spPr>
          <a:xfrm>
            <a:off x="467544" y="2852936"/>
            <a:ext cx="8293224" cy="400506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Newton quantified an object’s motion with its speed and direction. 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Also called “The law of inertia” </a:t>
            </a:r>
            <a:r>
              <a:rPr lang="en-US" altLang="zh-TW" sz="2800" dirty="0">
                <a:latin typeface="新細明體" pitchFamily="18" charset="-120"/>
              </a:rPr>
              <a:t>(</a:t>
            </a:r>
            <a:r>
              <a:rPr lang="zh-TW" altLang="en-US" sz="2800" dirty="0">
                <a:latin typeface="新細明體" pitchFamily="18" charset="-120"/>
              </a:rPr>
              <a:t>慣性定律)</a:t>
            </a:r>
            <a:endParaRPr lang="en-US" altLang="zh-TW" sz="2800" dirty="0">
              <a:latin typeface="新細明體" pitchFamily="18" charset="-12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endParaRPr lang="en-US" altLang="zh-TW" sz="2800" dirty="0">
              <a:latin typeface="新細明體" pitchFamily="18" charset="-12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endParaRPr lang="en-US" altLang="zh-TW" sz="2800" dirty="0">
              <a:latin typeface="新細明體" pitchFamily="18" charset="-12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endParaRPr lang="en-US" altLang="zh-TW" sz="2800" dirty="0">
              <a:latin typeface="新細明體" pitchFamily="18" charset="-12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endParaRPr lang="en-US" altLang="zh-TW" sz="2800" dirty="0">
              <a:latin typeface="新細明體" pitchFamily="18" charset="-12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Important for defining an inertial frame.</a:t>
            </a:r>
            <a:endParaRPr lang="zh-TW" altLang="en-US" sz="28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endParaRPr lang="zh-TW" altLang="en-US" sz="2800" dirty="0">
              <a:latin typeface="Comic Sans MS" pitchFamily="66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685800" y="1155600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Newton’s laws of motion: The first law</a:t>
            </a:r>
            <a:endParaRPr lang="zh-TW" altLang="en-US" sz="2800" i="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683568" y="1762425"/>
            <a:ext cx="7772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dirty="0">
                <a:solidFill>
                  <a:srgbClr val="C00000"/>
                </a:solidFill>
                <a:latin typeface="Times New Roman" pitchFamily="18" charset="0"/>
              </a:rPr>
              <a:t>“The motion of an object will remain unchanged unless a force acts on it.”</a:t>
            </a:r>
            <a:endParaRPr lang="zh-TW" altLang="en-US" sz="2800" dirty="0">
              <a:solidFill>
                <a:srgbClr val="C00000"/>
              </a:solidFill>
              <a:latin typeface="Times New Roman" pitchFamily="18" charset="0"/>
            </a:endParaRPr>
          </a:p>
        </p:txBody>
      </p:sp>
      <p:pic>
        <p:nvPicPr>
          <p:cNvPr id="7" name="Picture 1029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200" y="4331568"/>
            <a:ext cx="861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1030"/>
          <p:cNvSpPr>
            <a:spLocks noChangeShapeType="1"/>
          </p:cNvSpPr>
          <p:nvPr/>
        </p:nvSpPr>
        <p:spPr bwMode="auto">
          <a:xfrm>
            <a:off x="939800" y="4814168"/>
            <a:ext cx="7467600" cy="0"/>
          </a:xfrm>
          <a:prstGeom prst="line">
            <a:avLst/>
          </a:prstGeom>
          <a:noFill/>
          <a:ln w="57150">
            <a:solidFill>
              <a:srgbClr val="3366CC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Text Box 1031"/>
          <p:cNvSpPr txBox="1">
            <a:spLocks noChangeArrowheads="1"/>
          </p:cNvSpPr>
          <p:nvPr/>
        </p:nvSpPr>
        <p:spPr bwMode="auto">
          <a:xfrm>
            <a:off x="827584" y="5013802"/>
            <a:ext cx="7696200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</a:pPr>
            <a:r>
              <a:rPr lang="en-US" altLang="zh-TW" sz="2000" i="0" dirty="0">
                <a:latin typeface="Comic Sans MS" pitchFamily="66" charset="0"/>
              </a:rPr>
              <a:t>For example, a block slides freely on a smooth horizontal table.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</a:pPr>
            <a:r>
              <a:rPr lang="en-US" altLang="zh-TW" sz="2000" i="0" dirty="0">
                <a:latin typeface="Comic Sans MS" pitchFamily="66" charset="0"/>
              </a:rPr>
              <a:t>A body continues at rest or in uniform motion in a straight line </a:t>
            </a:r>
            <a:r>
              <a:rPr lang="en-US" altLang="zh-TW" sz="2000" i="0" dirty="0">
                <a:solidFill>
                  <a:srgbClr val="3366CC"/>
                </a:solidFill>
                <a:latin typeface="Comic Sans MS" pitchFamily="66" charset="0"/>
              </a:rPr>
              <a:t>unless</a:t>
            </a:r>
            <a:r>
              <a:rPr lang="en-US" altLang="zh-TW" sz="2000" i="0" dirty="0">
                <a:latin typeface="Comic Sans MS" pitchFamily="66" charset="0"/>
              </a:rPr>
              <a:t> acted upon by some net force. </a:t>
            </a:r>
            <a:endParaRPr lang="zh-TW" altLang="en-US" sz="2000" dirty="0"/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4.3  Newton’s mechanical universe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282" name="Mech23.MPG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500" y="444500"/>
            <a:ext cx="7772400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98500" y="6311900"/>
            <a:ext cx="685800" cy="381000"/>
          </a:xfrm>
          <a:prstGeom prst="actionButtonMovi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460500" y="6338888"/>
            <a:ext cx="14271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i="0">
                <a:latin typeface="Arial" charset="0"/>
              </a:rPr>
              <a:t>Mech23.MPG</a:t>
            </a:r>
            <a:endParaRPr lang="zh-TW" altLang="en-US" sz="1600" i="0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53BFBC-CADB-4947-B2EC-C20F84E2E956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32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32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328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328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73496" y="3573016"/>
            <a:ext cx="8763000" cy="23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sz="2800" i="0" dirty="0">
                <a:latin typeface="Comic Sans MS" pitchFamily="66" charset="0"/>
                <a:cs typeface="Arial" charset="0"/>
              </a:rPr>
              <a:t>The net force is the vector sum of all forces.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sz="2800" i="0" dirty="0">
                <a:latin typeface="Comic Sans MS" pitchFamily="66" charset="0"/>
                <a:cs typeface="Arial" charset="0"/>
              </a:rPr>
              <a:t>If </a:t>
            </a:r>
            <a:r>
              <a:rPr lang="en-US" altLang="zh-TW" sz="2800" dirty="0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F = </a:t>
            </a:r>
            <a:r>
              <a:rPr lang="en-US" altLang="zh-TW" sz="2800" i="0" dirty="0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altLang="zh-TW" sz="2800" i="0" dirty="0">
                <a:latin typeface="Comic Sans MS" pitchFamily="66" charset="0"/>
                <a:cs typeface="Arial" charset="0"/>
              </a:rPr>
              <a:t>, momentum remains unchanged, i.e., </a:t>
            </a:r>
            <a:r>
              <a:rPr lang="en-US" altLang="zh-TW" sz="2800" dirty="0">
                <a:latin typeface="Times New Roman" pitchFamily="18" charset="0"/>
                <a:cs typeface="Arial" charset="0"/>
              </a:rPr>
              <a:t>momentum is conserved</a:t>
            </a:r>
            <a:r>
              <a:rPr lang="en-US" altLang="zh-TW" sz="2800" i="0" dirty="0">
                <a:latin typeface="Comic Sans MS" pitchFamily="66" charset="0"/>
                <a:cs typeface="Arial" charset="0"/>
              </a:rPr>
              <a:t> in the absence of net force. 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sz="2800" i="0" dirty="0">
                <a:latin typeface="Comic Sans MS" pitchFamily="66" charset="0"/>
                <a:cs typeface="Arial" charset="0"/>
              </a:rPr>
              <a:t>It can be written as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F=ma</a:t>
            </a:r>
            <a:r>
              <a:rPr lang="en-US" altLang="zh-TW" sz="2800" i="0" dirty="0">
                <a:latin typeface="Comic Sans MS" pitchFamily="66" charset="0"/>
                <a:cs typeface="Times New Roman" pitchFamily="18" charset="0"/>
              </a:rPr>
              <a:t> in case of constant acceleration.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sz="2800" i="0" dirty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  <a:cs typeface="Arial" charset="0"/>
              </a:rPr>
              <a:t>m</a:t>
            </a:r>
            <a:r>
              <a:rPr lang="en-US" altLang="zh-TW" sz="2800" i="0" dirty="0">
                <a:latin typeface="Comic Sans MS" pitchFamily="66" charset="0"/>
                <a:cs typeface="Times New Roman" pitchFamily="18" charset="0"/>
              </a:rPr>
              <a:t> is the </a:t>
            </a:r>
            <a:r>
              <a:rPr lang="en-US" altLang="zh-TW" sz="2800" dirty="0">
                <a:latin typeface="Times New Roman" pitchFamily="18" charset="0"/>
                <a:cs typeface="Arial" charset="0"/>
              </a:rPr>
              <a:t>inertial mass</a:t>
            </a:r>
            <a:r>
              <a:rPr lang="en-US" altLang="zh-TW" sz="2800" i="0" dirty="0">
                <a:latin typeface="Comic Sans MS" pitchFamily="66" charset="0"/>
                <a:cs typeface="Times New Roman" pitchFamily="18" charset="0"/>
              </a:rPr>
              <a:t>.</a:t>
            </a: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685800" y="1155188"/>
            <a:ext cx="7772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Newton’s laws of motion: The second law</a:t>
            </a:r>
            <a:endParaRPr lang="zh-TW" altLang="en-US" sz="2800" i="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403648" y="1628800"/>
            <a:ext cx="633670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110000"/>
              <a:buFont typeface="Wingdings" pitchFamily="2" charset="2"/>
              <a:buNone/>
            </a:pPr>
            <a:r>
              <a:rPr lang="en-US" altLang="zh-TW" sz="2800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Net force acted on an object equals the rate of change of momentum </a:t>
            </a:r>
          </a:p>
        </p:txBody>
      </p:sp>
      <p:graphicFrame>
        <p:nvGraphicFramePr>
          <p:cNvPr id="1026" name="Object 0"/>
          <p:cNvGraphicFramePr>
            <a:graphicFrameLocks noChangeAspect="1"/>
          </p:cNvGraphicFramePr>
          <p:nvPr/>
        </p:nvGraphicFramePr>
        <p:xfrm>
          <a:off x="3720480" y="2667000"/>
          <a:ext cx="16002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3" imgW="863280" imgH="393480" progId="">
                  <p:embed/>
                </p:oleObj>
              </mc:Choice>
              <mc:Fallback>
                <p:oleObj name="Equation" r:id="rId3" imgW="863280" imgH="393480" progId="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0480" y="2667000"/>
                        <a:ext cx="1600200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3491880" y="2667000"/>
            <a:ext cx="2057400" cy="762000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53BFBC-CADB-4947-B2EC-C20F84E2E956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4.3  Newton’s mechanical universe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55976" y="2825532"/>
            <a:ext cx="4608512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346" name="Rectangle 3"/>
          <p:cNvSpPr>
            <a:spLocks noChangeArrowheads="1"/>
          </p:cNvSpPr>
          <p:nvPr/>
        </p:nvSpPr>
        <p:spPr bwMode="auto">
          <a:xfrm>
            <a:off x="685800" y="22098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5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</a:pPr>
            <a:endParaRPr lang="en-US" altLang="zh-TW" i="0">
              <a:latin typeface="Comic Sans MS" pitchFamily="66" charset="0"/>
              <a:cs typeface="Arial" charset="0"/>
            </a:endParaRPr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685800" y="1155600"/>
            <a:ext cx="7772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Newton’s laws of motion: The third law</a:t>
            </a:r>
            <a:endParaRPr lang="zh-TW" altLang="en-US" sz="2800" i="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57348" name="Text Box 5"/>
          <p:cNvSpPr txBox="1">
            <a:spLocks noChangeArrowheads="1"/>
          </p:cNvSpPr>
          <p:nvPr/>
        </p:nvSpPr>
        <p:spPr bwMode="auto">
          <a:xfrm>
            <a:off x="208540" y="1700808"/>
            <a:ext cx="878497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rgbClr val="FF3300"/>
              </a:buClr>
              <a:buSzPct val="90000"/>
              <a:buFont typeface="Wingdings" pitchFamily="2" charset="2"/>
              <a:buNone/>
            </a:pPr>
            <a:r>
              <a:rPr lang="en-US" altLang="zh-TW" sz="2800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“For any force on an object (action), there is an </a:t>
            </a:r>
            <a:r>
              <a:rPr lang="en-US" altLang="zh-TW" sz="2800" u="sng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opposing</a:t>
            </a:r>
            <a:r>
              <a:rPr lang="en-US" altLang="zh-TW" sz="2800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 and </a:t>
            </a:r>
            <a:r>
              <a:rPr lang="en-US" altLang="zh-TW" sz="2800" u="sng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equal</a:t>
            </a:r>
            <a:r>
              <a:rPr lang="en-US" altLang="zh-TW" sz="2800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 force acting on </a:t>
            </a:r>
            <a:r>
              <a:rPr lang="en-US" altLang="zh-TW" sz="2800" u="sng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another</a:t>
            </a:r>
            <a:r>
              <a:rPr lang="en-US" altLang="zh-TW" sz="2800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 object (reaction).”</a:t>
            </a:r>
            <a:endParaRPr lang="zh-TW" altLang="en-US" sz="2800" dirty="0">
              <a:solidFill>
                <a:srgbClr val="C00000"/>
              </a:solidFill>
              <a:latin typeface="Times New Roman" pitchFamily="18" charset="0"/>
            </a:endParaRPr>
          </a:p>
        </p:txBody>
      </p:sp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179512" y="3400400"/>
            <a:ext cx="4248472" cy="22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50000"/>
              </a:spcBef>
              <a:buClr>
                <a:schemeClr val="tx2"/>
              </a:buClr>
              <a:buSzPct val="90000"/>
              <a:buFont typeface="Wingdings" pitchFamily="2" charset="2"/>
              <a:buChar char="ü"/>
            </a:pPr>
            <a:r>
              <a:rPr lang="en-US" altLang="zh-TW" sz="2800" i="0" dirty="0">
                <a:latin typeface="Comic Sans MS" pitchFamily="66" charset="0"/>
                <a:cs typeface="Arial" charset="0"/>
              </a:rPr>
              <a:t>An action </a:t>
            </a:r>
            <a:r>
              <a:rPr lang="en-US" altLang="zh-TW" sz="2800" dirty="0">
                <a:latin typeface="Comic Sans MS" pitchFamily="66" charset="0"/>
                <a:cs typeface="Arial" charset="0"/>
              </a:rPr>
              <a:t>always</a:t>
            </a:r>
            <a:r>
              <a:rPr lang="en-US" altLang="zh-TW" sz="2800" i="0" dirty="0">
                <a:latin typeface="Comic Sans MS" pitchFamily="66" charset="0"/>
                <a:cs typeface="Arial" charset="0"/>
              </a:rPr>
              <a:t> comes with a reaction.</a:t>
            </a:r>
          </a:p>
          <a:p>
            <a:pPr marL="342900" indent="-342900">
              <a:spcBef>
                <a:spcPct val="50000"/>
              </a:spcBef>
              <a:buClr>
                <a:schemeClr val="tx2"/>
              </a:buClr>
              <a:buSzPct val="90000"/>
              <a:buFont typeface="Wingdings" pitchFamily="2" charset="2"/>
              <a:buChar char="ü"/>
            </a:pPr>
            <a:r>
              <a:rPr lang="en-US" altLang="zh-TW" sz="2800" i="0" dirty="0">
                <a:latin typeface="Comic Sans MS" pitchFamily="66" charset="0"/>
                <a:cs typeface="Arial" charset="0"/>
              </a:rPr>
              <a:t>Notice that fictitious forces do not have reactions.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78133" y="2852936"/>
            <a:ext cx="4886355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53BFBC-CADB-4947-B2EC-C20F84E2E956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4.3  Newton’s mechanical universe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635896" y="2060849"/>
            <a:ext cx="5256709" cy="453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HK" altLang="zh-TW" i="0" dirty="0">
                <a:latin typeface="Comic Sans MS" pitchFamily="66" charset="0"/>
              </a:rPr>
              <a:t>A supporter of the heliocentric model </a:t>
            </a:r>
            <a:r>
              <a:rPr lang="en-US" altLang="zh-TW" i="0" dirty="0">
                <a:latin typeface="Comic Sans MS" pitchFamily="66" charset="0"/>
              </a:rPr>
              <a:t>(</a:t>
            </a:r>
            <a:r>
              <a:rPr lang="zh-TW" altLang="en-US" i="0" dirty="0"/>
              <a:t>日心模型</a:t>
            </a:r>
            <a:r>
              <a:rPr lang="zh-TW" altLang="en-US" i="0" dirty="0">
                <a:latin typeface="Comic Sans MS" pitchFamily="66" charset="0"/>
              </a:rPr>
              <a:t>)</a:t>
            </a:r>
            <a:r>
              <a:rPr lang="en-HK" altLang="zh-TW" i="0" dirty="0">
                <a:latin typeface="Comic Sans MS" pitchFamily="66" charset="0"/>
              </a:rPr>
              <a:t> of Nicolaus Copernicus </a:t>
            </a:r>
            <a:r>
              <a:rPr lang="en-US" altLang="zh-TW" i="0" dirty="0">
                <a:latin typeface="Comic Sans MS" pitchFamily="66" charset="0"/>
              </a:rPr>
              <a:t>(</a:t>
            </a:r>
            <a:r>
              <a:rPr lang="zh-TW" altLang="en-US" i="0" dirty="0">
                <a:latin typeface="Comic Sans MS" pitchFamily="66" charset="0"/>
              </a:rPr>
              <a:t>哥白尼</a:t>
            </a:r>
            <a:r>
              <a:rPr lang="en-US" altLang="zh-TW" i="0" dirty="0">
                <a:latin typeface="Comic Sans MS" pitchFamily="66" charset="0"/>
              </a:rPr>
              <a:t>).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110000"/>
            </a:pPr>
            <a:endParaRPr lang="en-HK" altLang="zh-TW" i="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110000"/>
            </a:pPr>
            <a:endParaRPr lang="en-US" altLang="zh-TW" i="0" dirty="0">
              <a:latin typeface="Comic Sans MS" pitchFamily="66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05" y="2060575"/>
            <a:ext cx="3167583" cy="404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40097" y="1340768"/>
            <a:ext cx="6480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zh-TW" b="0" i="0" dirty="0">
                <a:latin typeface="Comic Sans MS" pitchFamily="66" charset="0"/>
              </a:rPr>
              <a:t>Johannes Kepler (</a:t>
            </a:r>
            <a:r>
              <a:rPr lang="zh-TW" altLang="en-US" b="0" i="0" dirty="0"/>
              <a:t>開普勒</a:t>
            </a:r>
            <a:r>
              <a:rPr lang="zh-TW" altLang="en-US" b="0" i="0" dirty="0">
                <a:latin typeface="Comic Sans MS" pitchFamily="66" charset="0"/>
              </a:rPr>
              <a:t>) </a:t>
            </a:r>
            <a:r>
              <a:rPr lang="zh-TW" altLang="zh-TW" b="0" i="0" dirty="0">
                <a:latin typeface="Comic Sans MS" pitchFamily="66" charset="0"/>
              </a:rPr>
              <a:t>1571 - 1630</a:t>
            </a:r>
            <a:endParaRPr lang="zh-TW" altLang="en-US" b="0" i="0" dirty="0">
              <a:latin typeface="Comic Sans MS" pitchFamily="66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3</a:t>
            </a:fld>
            <a:endParaRPr lang="en-US" altLang="zh-TW" dirty="0"/>
          </a:p>
        </p:txBody>
      </p:sp>
      <p:sp>
        <p:nvSpPr>
          <p:cNvPr id="12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4.1  Kepler’s laws of planetary motion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7626" y="3261585"/>
            <a:ext cx="3205627" cy="3221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07855" y="3792570"/>
            <a:ext cx="119062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114304" y="5357582"/>
            <a:ext cx="20937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000" i="0" dirty="0"/>
              <a:t>Copernicus</a:t>
            </a:r>
            <a:endParaRPr lang="zh-TW" alt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3434452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54" name="Mech07.MPG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81000"/>
            <a:ext cx="769620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2000" y="6248400"/>
            <a:ext cx="609600" cy="381000"/>
          </a:xfrm>
          <a:prstGeom prst="actionButtonMovi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371600" y="6261100"/>
            <a:ext cx="14271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i="0">
                <a:latin typeface="Arial" charset="0"/>
              </a:rPr>
              <a:t>Mech07.MPG</a:t>
            </a:r>
            <a:endParaRPr lang="zh-TW" altLang="en-US" sz="1600" i="0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53BFBC-CADB-4947-B2EC-C20F84E2E956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63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63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635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635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ayeira- When the Apple Does Fall | Teach6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" y="1997225"/>
            <a:ext cx="6541379" cy="48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5576" y="764704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latin typeface="Georgia" panose="02040502050405020303" pitchFamily="18" charset="0"/>
              </a:rPr>
              <a:t>An apple falls.</a:t>
            </a:r>
            <a:endParaRPr lang="en-US" sz="2800" i="0" dirty="0"/>
          </a:p>
        </p:txBody>
      </p:sp>
      <p:pic>
        <p:nvPicPr>
          <p:cNvPr id="13314" name="Picture 2" descr="Galileo Galilei Swinging Pendulum Cartoon Clipart - FriendlyStock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38" y="4275798"/>
            <a:ext cx="1500403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80312" y="6172753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0" i="0" dirty="0">
                <a:latin typeface="Georgia" panose="02040502050405020303" pitchFamily="18" charset="0"/>
                <a:cs typeface="Arial" panose="020B0604020202020204" pitchFamily="34" charset="0"/>
              </a:rPr>
              <a:t>Galileo (</a:t>
            </a:r>
            <a:r>
              <a:rPr lang="zh-TW" altLang="zh-TW" sz="1600" b="0" i="0" dirty="0">
                <a:latin typeface="Georgia" panose="02040502050405020303" pitchFamily="18" charset="0"/>
                <a:cs typeface="Arial" panose="020B0604020202020204" pitchFamily="34" charset="0"/>
              </a:rPr>
              <a:t>1564 – 1642 </a:t>
            </a:r>
            <a:r>
              <a:rPr lang="en-US" altLang="zh-TW" sz="1600" b="0" i="0" dirty="0">
                <a:latin typeface="Georgia" panose="02040502050405020303" pitchFamily="18" charset="0"/>
                <a:cs typeface="Arial" panose="020B0604020202020204" pitchFamily="34" charset="0"/>
              </a:rPr>
              <a:t>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5124" y="3425850"/>
                <a:ext cx="27536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i="0" dirty="0">
                    <a:solidFill>
                      <a:srgbClr val="003399"/>
                    </a:solidFill>
                    <a:latin typeface="Georgia" panose="02040502050405020303" pitchFamily="18" charset="0"/>
                  </a:rPr>
                  <a:t>The motion must proceed according to the simplest law: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b="0" dirty="0">
                    <a:solidFill>
                      <a:srgbClr val="003399"/>
                    </a:solidFill>
                    <a:latin typeface="Georgia" panose="020405020504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24" y="3425850"/>
                <a:ext cx="2753692" cy="923330"/>
              </a:xfrm>
              <a:prstGeom prst="rect">
                <a:avLst/>
              </a:prstGeom>
              <a:blipFill>
                <a:blip r:embed="rId4"/>
                <a:stretch>
                  <a:fillRect l="-1996" t="-3974" r="-88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7792755" y="4275798"/>
            <a:ext cx="1520552" cy="1031981"/>
            <a:chOff x="7792755" y="4275798"/>
            <a:chExt cx="1520552" cy="1031981"/>
          </a:xfrm>
        </p:grpSpPr>
        <p:sp>
          <p:nvSpPr>
            <p:cNvPr id="3" name="TextBox 2"/>
            <p:cNvSpPr txBox="1"/>
            <p:nvPr/>
          </p:nvSpPr>
          <p:spPr>
            <a:xfrm>
              <a:off x="7792755" y="4661448"/>
              <a:ext cx="1520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0" i="0" dirty="0">
                  <a:solidFill>
                    <a:srgbClr val="7030A0"/>
                  </a:solidFill>
                  <a:latin typeface="Georgia" panose="02040502050405020303" pitchFamily="18" charset="0"/>
                </a:rPr>
                <a:t>W</a:t>
              </a:r>
              <a:r>
                <a:rPr lang="en-US" altLang="zh-TW" sz="1800" i="0" dirty="0">
                  <a:solidFill>
                    <a:srgbClr val="7030A0"/>
                  </a:solidFill>
                  <a:latin typeface="Georgia" panose="02040502050405020303" pitchFamily="18" charset="0"/>
                </a:rPr>
                <a:t>hat is the cause?</a:t>
              </a:r>
              <a:endParaRPr lang="en-US" sz="1800" b="0" dirty="0">
                <a:solidFill>
                  <a:srgbClr val="7030A0"/>
                </a:solidFill>
                <a:latin typeface="Georgia" panose="02040502050405020303" pitchFamily="18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 flipH="1" flipV="1">
              <a:off x="7792755" y="4275798"/>
              <a:ext cx="307637" cy="3856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0543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79280" y="1844824"/>
            <a:ext cx="7277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latin typeface="Georgia" panose="02040502050405020303" pitchFamily="18" charset="0"/>
              </a:rPr>
              <a:t>Planetary motions are given by Kepler’s three laws of planetary motion</a:t>
            </a:r>
            <a:endParaRPr lang="en-US" sz="2400" i="0" dirty="0">
              <a:solidFill>
                <a:srgbClr val="7030A0"/>
              </a:solidFill>
            </a:endParaRPr>
          </a:p>
        </p:txBody>
      </p:sp>
      <p:pic>
        <p:nvPicPr>
          <p:cNvPr id="15" name="Picture 2" descr="Our solar system: the Sun; inner planets Mercury, Venus, Earth, and Mars; outer planets Jupiter,... [+] Saturn, Uranus, and Neptun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0" y="2880228"/>
            <a:ext cx="7997175" cy="324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156176" y="1240307"/>
            <a:ext cx="2880320" cy="604517"/>
            <a:chOff x="6156176" y="1744363"/>
            <a:chExt cx="2880320" cy="604517"/>
          </a:xfrm>
        </p:grpSpPr>
        <p:sp>
          <p:nvSpPr>
            <p:cNvPr id="2" name="TextBox 1"/>
            <p:cNvSpPr txBox="1"/>
            <p:nvPr/>
          </p:nvSpPr>
          <p:spPr>
            <a:xfrm>
              <a:off x="6660232" y="1744363"/>
              <a:ext cx="23762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buClr>
                  <a:srgbClr val="FF3300"/>
                </a:buClr>
                <a:buSzPct val="90000"/>
              </a:pPr>
              <a:r>
                <a:rPr lang="en-US" altLang="zh-TW" i="0" dirty="0">
                  <a:solidFill>
                    <a:srgbClr val="7030A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What is the cause? 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 bwMode="auto">
            <a:xfrm flipH="1">
              <a:off x="6156176" y="2099757"/>
              <a:ext cx="504056" cy="24912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9260108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kumimoji="1" sz="24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D9AF914-262C-46E8-9DEF-09B490B58D5D}" type="slidenum">
              <a:rPr kumimoji="0" lang="zh-TW" altLang="en-US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400" dirty="0"/>
          </a:p>
        </p:txBody>
      </p:sp>
      <p:pic>
        <p:nvPicPr>
          <p:cNvPr id="29699" name="Picture 2" descr="newton_apple_tree_hg_cl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88868"/>
            <a:ext cx="3240360" cy="476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 Box 3"/>
          <p:cNvSpPr txBox="1">
            <a:spLocks noChangeArrowheads="1"/>
          </p:cNvSpPr>
          <p:nvPr/>
        </p:nvSpPr>
        <p:spPr bwMode="auto">
          <a:xfrm>
            <a:off x="3923928" y="2348880"/>
            <a:ext cx="4896544" cy="315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kumimoji="1" sz="24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zh-TW" sz="2400" i="0" dirty="0">
                <a:latin typeface="Georgia" panose="02040502050405020303" pitchFamily="18" charset="0"/>
                <a:cs typeface="Arial" panose="020B0604020202020204" pitchFamily="34" charset="0"/>
              </a:rPr>
              <a:t>Legend has it that the Newtonian apple provided the first impulse for Newton’s formulation of the law of universal gravitation.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zh-TW" sz="2400" i="0" dirty="0">
                <a:latin typeface="Georgia" panose="02040502050405020303" pitchFamily="18" charset="0"/>
                <a:cs typeface="Arial" panose="020B0604020202020204" pitchFamily="34" charset="0"/>
              </a:rPr>
              <a:t>How did Newton find the law actually?</a:t>
            </a:r>
            <a:endParaRPr kumimoji="0" lang="zh-TW" altLang="en-US" sz="2400" i="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22236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79279" y="1602666"/>
                <a:ext cx="808099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i="0" dirty="0">
                    <a:latin typeface="Georgia" panose="02040502050405020303" pitchFamily="18" charset="0"/>
                  </a:rPr>
                  <a:t>Assume that the planets move in circular orbits (which is true for most of the planets). 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i="0" dirty="0">
                    <a:latin typeface="Georgia" panose="02040502050405020303" pitchFamily="18" charset="0"/>
                  </a:rPr>
                  <a:t>A planet (mass </a:t>
                </a:r>
                <a:r>
                  <a:rPr lang="en-US" sz="2400" i="1" dirty="0">
                    <a:latin typeface="Georgia" panose="02040502050405020303" pitchFamily="18" charset="0"/>
                  </a:rPr>
                  <a:t>m</a:t>
                </a:r>
                <a:r>
                  <a:rPr lang="en-US" sz="2400" i="0" dirty="0">
                    <a:latin typeface="Georgia" panose="02040502050405020303" pitchFamily="18" charset="0"/>
                  </a:rPr>
                  <a:t>) moving along such a path of radius </a:t>
                </a:r>
                <a:r>
                  <a:rPr lang="en-US" sz="2400" i="1" dirty="0">
                    <a:latin typeface="Georgia" panose="02040502050405020303" pitchFamily="18" charset="0"/>
                  </a:rPr>
                  <a:t>R</a:t>
                </a:r>
                <a:r>
                  <a:rPr lang="en-US" sz="2400" i="0" dirty="0">
                    <a:latin typeface="Georgia" panose="02040502050405020303" pitchFamily="18" charset="0"/>
                  </a:rPr>
                  <a:t> must be acted on by the centripetal force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i="0" dirty="0">
                    <a:latin typeface="Georgia" panose="02040502050405020303" pitchFamily="18" charset="0"/>
                  </a:rPr>
                  <a:t>. </a:t>
                </a:r>
                <a:endParaRPr lang="en-US" sz="2400" b="0" i="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79" y="1602666"/>
                <a:ext cx="8080991" cy="1569660"/>
              </a:xfrm>
              <a:prstGeom prst="rect">
                <a:avLst/>
              </a:prstGeom>
              <a:blipFill>
                <a:blip r:embed="rId2"/>
                <a:stretch>
                  <a:fillRect l="-980" t="-3113" r="-528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Our solar system: the Sun; inner planets Mercury, Venus, Earth, and Mars; outer planets Jupiter,... [+] Saturn, Uranus, and Neptun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9" y="3429000"/>
            <a:ext cx="8178808" cy="33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9279" y="880834"/>
            <a:ext cx="4309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0" dirty="0">
                <a:latin typeface="Georgia" panose="02040502050405020303" pitchFamily="18" charset="0"/>
              </a:rPr>
              <a:t>Newton proceeded as follows: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9722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4982" y="1628800"/>
                <a:ext cx="8187498" cy="5250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i="0" dirty="0">
                    <a:latin typeface="Georgia" panose="02040502050405020303" pitchFamily="18" charset="0"/>
                  </a:rPr>
                  <a:t>Compare centripetal force acting on any two planets, e.g., the Earth and Mars: </a:t>
                </a:r>
                <a:r>
                  <a:rPr lang="en-US" sz="2400" dirty="0">
                    <a:latin typeface="Georgia" panose="02040502050405020303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latin typeface="Georgia" panose="02040502050405020303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i="0" dirty="0">
                  <a:solidFill>
                    <a:srgbClr val="000000"/>
                  </a:solidFill>
                  <a:latin typeface="Georgia" panose="02040502050405020303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i="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Applying the Kepler’s law, i.e.,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400" i="0" dirty="0">
                    <a:latin typeface="Georgia" panose="02040502050405020303" pitchFamily="18" charset="0"/>
                  </a:rPr>
                  <a:t>. </a:t>
                </a:r>
                <a:r>
                  <a:rPr lang="en-US" sz="2400" i="0" kern="100" dirty="0">
                    <a:solidFill>
                      <a:srgbClr val="000000"/>
                    </a:solidFill>
                    <a:latin typeface="Georgia" panose="02040502050405020303" pitchFamily="18" charset="0"/>
                    <a:cs typeface="Times New Roman" panose="02020603050405020304" pitchFamily="18" charset="0"/>
                  </a:rPr>
                  <a:t>Then,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400" dirty="0">
                    <a:latin typeface="Georgia" panose="02040502050405020303" pitchFamily="18" charset="0"/>
                  </a:rPr>
                  <a:t> </a:t>
                </a:r>
                <a:r>
                  <a:rPr lang="en-US" sz="2400" i="0" dirty="0">
                    <a:latin typeface="Georgia" panose="02040502050405020303" pitchFamily="18" charset="0"/>
                  </a:rPr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∶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∶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∶⋯=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∶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∶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∶⋯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i="0" dirty="0">
                  <a:latin typeface="Georgia" panose="02040502050405020303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i="0" dirty="0">
                    <a:latin typeface="Georgia" panose="02040502050405020303" pitchFamily="18" charset="0"/>
                  </a:rPr>
                  <a:t>The </a:t>
                </a:r>
                <a:r>
                  <a:rPr lang="en-US" sz="2400" i="0" dirty="0">
                    <a:solidFill>
                      <a:srgbClr val="7030A0"/>
                    </a:solidFill>
                    <a:latin typeface="Georgia" panose="02040502050405020303" pitchFamily="18" charset="0"/>
                  </a:rPr>
                  <a:t>unknown force </a:t>
                </a:r>
                <a:r>
                  <a:rPr lang="en-US" sz="2400" i="0" dirty="0">
                    <a:latin typeface="Georgia" panose="02040502050405020303" pitchFamily="18" charset="0"/>
                  </a:rPr>
                  <a:t>(by the Sun) that “controls” the planets is inversely proportional to the square of the distances.</a:t>
                </a:r>
                <a:endParaRPr lang="en-US" sz="2400" b="0" i="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82" y="1628800"/>
                <a:ext cx="8187498" cy="5250796"/>
              </a:xfrm>
              <a:prstGeom prst="rect">
                <a:avLst/>
              </a:prstGeom>
              <a:blipFill>
                <a:blip r:embed="rId3"/>
                <a:stretch>
                  <a:fillRect l="-1042" t="-928" b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79279" y="880834"/>
            <a:ext cx="4309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0" dirty="0">
                <a:latin typeface="Georgia" panose="02040502050405020303" pitchFamily="18" charset="0"/>
              </a:rPr>
              <a:t>Newton proceeded as follows: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1909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7584" y="2132856"/>
            <a:ext cx="7717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latin typeface="Georgia" panose="02040502050405020303" pitchFamily="18" charset="0"/>
              </a:rPr>
              <a:t>Newton conceived that </a:t>
            </a:r>
            <a:r>
              <a:rPr lang="en-US" sz="2400" dirty="0">
                <a:latin typeface="Georgia" panose="02040502050405020303" pitchFamily="18" charset="0"/>
              </a:rPr>
              <a:t>a similar </a:t>
            </a:r>
            <a:r>
              <a:rPr lang="en-US" sz="2400" dirty="0">
                <a:solidFill>
                  <a:srgbClr val="7030A0"/>
                </a:solidFill>
                <a:latin typeface="Georgia" panose="02040502050405020303" pitchFamily="18" charset="0"/>
              </a:rPr>
              <a:t>unknown force </a:t>
            </a:r>
            <a:r>
              <a:rPr lang="en-US" sz="2400" dirty="0">
                <a:latin typeface="Georgia" panose="02040502050405020303" pitchFamily="18" charset="0"/>
              </a:rPr>
              <a:t>(by the Earth) pulls an apple down to the ground and keeps the Moon revolves around the Earth.</a:t>
            </a:r>
            <a:endParaRPr lang="en-US" sz="2400" i="0" dirty="0">
              <a:latin typeface="Georgia" panose="02040502050405020303" pitchFamily="18" charset="0"/>
            </a:endParaRPr>
          </a:p>
        </p:txBody>
      </p:sp>
      <p:pic>
        <p:nvPicPr>
          <p:cNvPr id="5" name="Picture 2" descr="Vayeira- When the Apple Does Fall | Teach6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" y="3717032"/>
            <a:ext cx="4226952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4029075"/>
            <a:ext cx="4762500" cy="2828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3874" y="6525344"/>
            <a:ext cx="4150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https://cheezburger.com/6488447744/dawww</a:t>
            </a:r>
          </a:p>
        </p:txBody>
      </p:sp>
    </p:spTree>
    <p:extLst>
      <p:ext uri="{BB962C8B-B14F-4D97-AF65-F5344CB8AC3E}">
        <p14:creationId xmlns:p14="http://schemas.microsoft.com/office/powerpoint/2010/main" val="3680878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55576" y="1700808"/>
                <a:ext cx="7416824" cy="379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lphaLcParenR"/>
                </a:pPr>
                <a:r>
                  <a:rPr lang="en-US" sz="2400" i="0" dirty="0">
                    <a:latin typeface="Georgia" panose="02040502050405020303" pitchFamily="18" charset="0"/>
                  </a:rPr>
                  <a:t>Given that the acceleration due to the attractive force of the Earth on us (near Earth’s surface)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=9.8</m:t>
                    </m:r>
                  </m:oMath>
                </a14:m>
                <a:r>
                  <a:rPr lang="en-US" sz="2400" i="0" dirty="0">
                    <a:latin typeface="Georgia" panose="02040502050405020303" pitchFamily="18" charset="0"/>
                  </a:rPr>
                  <a:t> ms</a:t>
                </a:r>
                <a:r>
                  <a:rPr lang="en-US" sz="2400" i="0" baseline="30000" dirty="0">
                    <a:latin typeface="Georgia" panose="02040502050405020303" pitchFamily="18" charset="0"/>
                  </a:rPr>
                  <a:t>-2</a:t>
                </a:r>
                <a:r>
                  <a:rPr lang="en-US" sz="2400" i="0" dirty="0">
                    <a:latin typeface="Georgia" panose="02040502050405020303" pitchFamily="18" charset="0"/>
                  </a:rPr>
                  <a:t>, and the average distance of the Moon from the Earth is about 60 Earth’s radii. Find the acceleration due to the attractive force of the Earth on a </a:t>
                </a:r>
                <a:r>
                  <a:rPr lang="en-US" sz="2400" dirty="0">
                    <a:latin typeface="Georgia" panose="02040502050405020303" pitchFamily="18" charset="0"/>
                  </a:rPr>
                  <a:t>position at </a:t>
                </a:r>
                <a:r>
                  <a:rPr lang="en-US" sz="2400" i="0" dirty="0">
                    <a:latin typeface="Georgia" panose="02040502050405020303" pitchFamily="18" charset="0"/>
                  </a:rPr>
                  <a:t>the Earth-Moon distance. 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2400" i="0" dirty="0">
                    <a:latin typeface="Georgia" panose="02040502050405020303" pitchFamily="18" charset="0"/>
                  </a:rPr>
                  <a:t>Calculate the centripetal acceleration,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i="0" dirty="0">
                    <a:latin typeface="Georgia" panose="02040502050405020303" pitchFamily="18" charset="0"/>
                  </a:rPr>
                  <a:t>, of the Moon. Look up Wikipedia, “Moon” for the orbital data of the Moon.</a:t>
                </a:r>
                <a:endParaRPr lang="en-US" sz="2400" b="0" i="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700808"/>
                <a:ext cx="7416824" cy="3790846"/>
              </a:xfrm>
              <a:prstGeom prst="rect">
                <a:avLst/>
              </a:prstGeom>
              <a:blipFill>
                <a:blip r:embed="rId3"/>
                <a:stretch>
                  <a:fillRect l="-1150" t="-1286" r="-904" b="-3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755576" y="980728"/>
            <a:ext cx="7416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3399"/>
                </a:solidFill>
                <a:latin typeface="Georgia" panose="02040502050405020303" pitchFamily="18" charset="0"/>
              </a:rPr>
              <a:t>Exercise:</a:t>
            </a:r>
            <a:endParaRPr lang="en-US" sz="2800" dirty="0">
              <a:solidFill>
                <a:srgbClr val="003399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084168" y="5491654"/>
            <a:ext cx="2687915" cy="1069596"/>
            <a:chOff x="6012160" y="5416204"/>
            <a:chExt cx="2687915" cy="1069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084168" y="5416204"/>
                  <a:ext cx="1008112" cy="5348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latin typeface="Georgia" panose="02040502050405020303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168" y="5416204"/>
                  <a:ext cx="1008112" cy="534826"/>
                </a:xfrm>
                <a:prstGeom prst="rect">
                  <a:avLst/>
                </a:prstGeom>
                <a:blipFill>
                  <a:blip r:embed="rId4"/>
                  <a:stretch>
                    <a:fillRect t="-22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012160" y="6015350"/>
                  <a:ext cx="2687915" cy="4704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×3.84×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(27.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×24×3600)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=2.7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160" y="6015350"/>
                  <a:ext cx="2687915" cy="4704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29938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kumimoji="1" sz="24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7E7EFE-9E53-4EEE-8273-5E06ED42EDEA}" type="slidenum">
              <a:rPr kumimoji="0" lang="zh-TW" altLang="en-US" sz="14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400" dirty="0"/>
          </a:p>
        </p:txBody>
      </p:sp>
      <p:pic>
        <p:nvPicPr>
          <p:cNvPr id="8196" name="Picture 1031" descr="principia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07" y="1556792"/>
            <a:ext cx="3497263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1556792"/>
            <a:ext cx="4536504" cy="448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0" dirty="0">
                <a:latin typeface="Georgia" panose="02040502050405020303" pitchFamily="18" charset="0"/>
              </a:rPr>
              <a:t>In 1687 CE, Newton announced his law of gravitation: </a:t>
            </a:r>
            <a:r>
              <a:rPr lang="en-US" sz="2400" i="1" dirty="0">
                <a:solidFill>
                  <a:srgbClr val="7030A0"/>
                </a:solidFill>
                <a:latin typeface="Georgia" panose="02040502050405020303" pitchFamily="18" charset="0"/>
              </a:rPr>
              <a:t>the gravitational force is proportional to the product of the masses of the two bodies and inversely proportional to the square of the distance between them</a:t>
            </a:r>
            <a:r>
              <a:rPr lang="en-US" sz="2400" i="0" dirty="0">
                <a:latin typeface="Georgia" panose="02040502050405020303" pitchFamily="18" charset="0"/>
              </a:rPr>
              <a:t>, together with his famous three laws of motion; in </a:t>
            </a:r>
            <a:r>
              <a:rPr lang="en-US" sz="2400" i="1" dirty="0">
                <a:latin typeface="Georgia" panose="02040502050405020303" pitchFamily="18" charset="0"/>
              </a:rPr>
              <a:t>Principia</a:t>
            </a:r>
            <a:r>
              <a:rPr lang="en-US" sz="2400" i="0" dirty="0">
                <a:latin typeface="Georgia" panose="0204050205040502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6149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3952503"/>
            <a:ext cx="8496944" cy="197300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650" i="1" dirty="0">
                <a:latin typeface="Times New Roman" pitchFamily="18" charset="0"/>
                <a:cs typeface="Arial" charset="0"/>
              </a:rPr>
              <a:t>Mutual</a:t>
            </a:r>
            <a:r>
              <a:rPr lang="en-US" altLang="zh-TW" sz="2650" dirty="0">
                <a:latin typeface="Comic Sans MS" pitchFamily="66" charset="0"/>
              </a:rPr>
              <a:t> attraction.</a:t>
            </a:r>
          </a:p>
          <a:p>
            <a:pPr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650" i="1" dirty="0">
                <a:latin typeface="Times New Roman" pitchFamily="18" charset="0"/>
                <a:cs typeface="Arial" charset="0"/>
              </a:rPr>
              <a:t>Instantaneous </a:t>
            </a:r>
            <a:r>
              <a:rPr lang="en-US" altLang="zh-TW" sz="2650" dirty="0">
                <a:latin typeface="Comic Sans MS" pitchFamily="66" charset="0"/>
              </a:rPr>
              <a:t> (Action at a distance)</a:t>
            </a:r>
          </a:p>
          <a:p>
            <a:pPr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650" dirty="0">
                <a:latin typeface="Comic Sans MS" pitchFamily="66" charset="0"/>
              </a:rPr>
              <a:t>Much weaker than electric force. Yet dominates at astronomical scales.</a:t>
            </a:r>
          </a:p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endParaRPr lang="zh-TW" altLang="en-US" sz="2650" dirty="0">
              <a:latin typeface="Comic Sans MS" pitchFamily="66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  <p:graphicFrame>
        <p:nvGraphicFramePr>
          <p:cNvPr id="205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684113"/>
              </p:ext>
            </p:extLst>
          </p:nvPr>
        </p:nvGraphicFramePr>
        <p:xfrm>
          <a:off x="1115616" y="2330180"/>
          <a:ext cx="2376263" cy="1015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3" imgW="952200" imgH="406080" progId="">
                  <p:embed/>
                </p:oleObj>
              </mc:Choice>
              <mc:Fallback>
                <p:oleObj name="Equation" r:id="rId3" imgW="952200" imgH="4060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330180"/>
                        <a:ext cx="2376263" cy="10150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3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52664" y="1742306"/>
            <a:ext cx="44958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 Box 9"/>
          <p:cNvSpPr txBox="1">
            <a:spLocks noChangeArrowheads="1"/>
          </p:cNvSpPr>
          <p:nvPr/>
        </p:nvSpPr>
        <p:spPr bwMode="auto">
          <a:xfrm>
            <a:off x="685800" y="1155600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Newton’s law of universal gravitation</a:t>
            </a:r>
            <a:endParaRPr lang="zh-TW" altLang="en-US" sz="2800" i="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4.3  Newton’s mechanical universe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995936" y="1196752"/>
            <a:ext cx="4896669" cy="540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i="0" dirty="0">
                <a:latin typeface="Comic Sans MS" pitchFamily="66" charset="0"/>
              </a:rPr>
              <a:t>At the beginning, Kepler: compared the observations with the Ptolemaic and Copernican models; the difference between theory and observation was about 8 arc-minutes.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i="0" dirty="0">
                <a:latin typeface="Comic Sans MS" pitchFamily="66" charset="0"/>
              </a:rPr>
              <a:t>However, Brahe’s data were accurate to within 2 arc-minutes.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7" y="188640"/>
            <a:ext cx="3556699" cy="60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07504" y="5895402"/>
            <a:ext cx="420959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1800" i="0" dirty="0"/>
              <a:t>In his book, Kepler compared three models of planetary motion (Copernican, Ptolemaic, and </a:t>
            </a:r>
            <a:r>
              <a:rPr lang="en-US" altLang="en-US" sz="1800" i="0" dirty="0" err="1"/>
              <a:t>Tychonic</a:t>
            </a:r>
            <a:r>
              <a:rPr lang="en-US" altLang="en-US" sz="1800" i="0" dirty="0"/>
              <a:t>).</a:t>
            </a:r>
            <a:endParaRPr lang="zh-TW" altLang="en-US" sz="1800" i="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83568" y="2492896"/>
            <a:ext cx="2730624" cy="3962400"/>
            <a:chOff x="683568" y="2492896"/>
            <a:chExt cx="2730624" cy="3962400"/>
          </a:xfrm>
        </p:grpSpPr>
        <p:pic>
          <p:nvPicPr>
            <p:cNvPr id="63496" name="Picture 9" descr="NA01441_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50198" y="2492896"/>
              <a:ext cx="896701" cy="1082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498" name="Picture 8" descr="MP00640_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3568" y="3326791"/>
              <a:ext cx="2730624" cy="3128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3490" name="Rectangle 2"/>
          <p:cNvSpPr>
            <a:spLocks noGrp="1" noChangeArrowheads="1"/>
          </p:cNvSpPr>
          <p:nvPr>
            <p:ph idx="1"/>
          </p:nvPr>
        </p:nvSpPr>
        <p:spPr>
          <a:xfrm>
            <a:off x="539552" y="1739280"/>
            <a:ext cx="7772400" cy="6096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GB" altLang="zh-TW" sz="2800" dirty="0">
                <a:latin typeface="Comic Sans MS" pitchFamily="66" charset="0"/>
              </a:rPr>
              <a:t>Example: Motion on Earth</a:t>
            </a:r>
            <a:endParaRPr lang="en-US" altLang="zh-TW" sz="2800" dirty="0">
              <a:latin typeface="Comic Sans MS" pitchFamily="66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3707904" y="2420888"/>
            <a:ext cx="520749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i="0" dirty="0">
                <a:latin typeface="Comic Sans MS" pitchFamily="66" charset="0"/>
              </a:rPr>
              <a:t>separation ~ radius of the Earth</a:t>
            </a:r>
          </a:p>
          <a:p>
            <a:pPr eaLnBrk="0" hangingPunct="0">
              <a:spcBef>
                <a:spcPct val="50000"/>
              </a:spcBef>
            </a:pPr>
            <a:r>
              <a:rPr kumimoji="0" lang="en-US" altLang="zh-TW" i="0" dirty="0">
                <a:latin typeface="Comic Sans MS" pitchFamily="66" charset="0"/>
                <a:sym typeface="Wingdings" pitchFamily="2" charset="2"/>
              </a:rPr>
              <a:t> </a:t>
            </a:r>
            <a:r>
              <a:rPr kumimoji="0" lang="en-US" altLang="zh-TW" i="0" dirty="0">
                <a:latin typeface="Comic Sans MS" pitchFamily="66" charset="0"/>
              </a:rPr>
              <a:t>Uniform gravitational field</a:t>
            </a:r>
          </a:p>
          <a:p>
            <a:pPr eaLnBrk="0" hangingPunct="0">
              <a:spcBef>
                <a:spcPct val="50000"/>
              </a:spcBef>
            </a:pPr>
            <a:r>
              <a:rPr kumimoji="0" lang="en-US" altLang="zh-TW" i="0" dirty="0">
                <a:latin typeface="Comic Sans MS" pitchFamily="66" charset="0"/>
              </a:rPr>
              <a:t>The reaction on the Earth has</a:t>
            </a:r>
            <a:r>
              <a:rPr lang="en-US" altLang="zh-TW" i="0" dirty="0">
                <a:latin typeface="Comic Sans MS" pitchFamily="66" charset="0"/>
              </a:rPr>
              <a:t> the same magnitude of force</a:t>
            </a:r>
            <a:r>
              <a:rPr kumimoji="0" lang="en-US" altLang="zh-TW" i="0" dirty="0">
                <a:latin typeface="Comic Sans MS" pitchFamily="66" charset="0"/>
              </a:rPr>
              <a:t>, but the Earth is too massive to have detectable acceleration.</a:t>
            </a:r>
          </a:p>
        </p:txBody>
      </p:sp>
      <p:sp>
        <p:nvSpPr>
          <p:cNvPr id="63497" name="Oval 6"/>
          <p:cNvSpPr>
            <a:spLocks noChangeArrowheads="1"/>
          </p:cNvSpPr>
          <p:nvPr/>
        </p:nvSpPr>
        <p:spPr bwMode="auto">
          <a:xfrm>
            <a:off x="2339752" y="2918238"/>
            <a:ext cx="176464" cy="186087"/>
          </a:xfrm>
          <a:prstGeom prst="ellipse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4.3  Newton’s mechanical universe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685800" y="1155600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Newton’s law of universal gravitation</a:t>
            </a:r>
            <a:endParaRPr lang="zh-TW" altLang="en-US" sz="2800" i="0" dirty="0">
              <a:solidFill>
                <a:schemeClr val="tx2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4971E-6 L 4.72222E-6 0.073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552" y="1700808"/>
            <a:ext cx="7772400" cy="6096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GB" altLang="zh-TW" sz="2800" dirty="0">
                <a:latin typeface="Comic Sans MS" pitchFamily="66" charset="0"/>
              </a:rPr>
              <a:t>Example: Planetary motion</a:t>
            </a:r>
            <a:endParaRPr lang="en-US" altLang="zh-TW" sz="2800" dirty="0">
              <a:latin typeface="Comic Sans MS" pitchFamily="66" charset="0"/>
            </a:endParaRPr>
          </a:p>
        </p:txBody>
      </p:sp>
      <p:pic>
        <p:nvPicPr>
          <p:cNvPr id="64515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7504" y="2996952"/>
            <a:ext cx="4860032" cy="2522604"/>
          </a:xfrm>
          <a:noFill/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A4CE21-9F36-4EEF-8D80-B8D90F917536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076056" y="2420888"/>
            <a:ext cx="3995936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i="0" dirty="0">
                <a:latin typeface="Comic Sans MS" pitchFamily="66" charset="0"/>
              </a:rPr>
              <a:t>The Sun consists of 99.8% of the mass in the Solar System. The planets revolve around the Sun.</a:t>
            </a:r>
          </a:p>
          <a:p>
            <a:pPr eaLnBrk="0" hangingPunct="0">
              <a:spcBef>
                <a:spcPct val="50000"/>
              </a:spcBef>
            </a:pPr>
            <a:r>
              <a:rPr kumimoji="0" lang="en-US" altLang="zh-TW" i="0" dirty="0">
                <a:latin typeface="Comic Sans MS" pitchFamily="66" charset="0"/>
              </a:rPr>
              <a:t>Newton has unified the theory of the motions on Earth with the motions of celestial objects!</a:t>
            </a:r>
          </a:p>
          <a:p>
            <a:pPr eaLnBrk="0" hangingPunct="0">
              <a:spcBef>
                <a:spcPct val="50000"/>
              </a:spcBef>
            </a:pPr>
            <a:r>
              <a:rPr kumimoji="0" lang="en-US" altLang="zh-TW" i="0" dirty="0">
                <a:latin typeface="Comic Sans MS" pitchFamily="66" charset="0"/>
              </a:rPr>
              <a:t>Truly universal!</a:t>
            </a: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4.3  Newton’s mechanical universe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5800" y="1155600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Newton’s law of universal gravitation</a:t>
            </a:r>
            <a:endParaRPr lang="zh-TW" altLang="en-US" sz="2800" i="0" dirty="0">
              <a:solidFill>
                <a:schemeClr val="tx2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4"/>
          <p:cNvSpPr>
            <a:spLocks noChangeArrowheads="1"/>
          </p:cNvSpPr>
          <p:nvPr/>
        </p:nvSpPr>
        <p:spPr bwMode="auto">
          <a:xfrm>
            <a:off x="914400" y="2133600"/>
            <a:ext cx="76200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ü"/>
            </a:pPr>
            <a:endParaRPr lang="en-US" altLang="zh-TW" sz="2800" i="0">
              <a:latin typeface="Comic Sans MS" pitchFamily="66" charset="0"/>
            </a:endParaRPr>
          </a:p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ü"/>
            </a:pPr>
            <a:endParaRPr lang="zh-TW" altLang="en-US" sz="28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67588" name="Rectangle 6"/>
          <p:cNvSpPr>
            <a:spLocks noGrp="1" noChangeArrowheads="1"/>
          </p:cNvSpPr>
          <p:nvPr>
            <p:ph idx="1"/>
          </p:nvPr>
        </p:nvSpPr>
        <p:spPr>
          <a:xfrm>
            <a:off x="838200" y="2057400"/>
            <a:ext cx="7467600" cy="2362200"/>
          </a:xfrm>
          <a:noFill/>
        </p:spPr>
        <p:txBody>
          <a:bodyPr>
            <a:normAutofit fontScale="92500"/>
          </a:bodyPr>
          <a:lstStyle/>
          <a:p>
            <a:pPr eaLnBrk="1" hangingPunct="1">
              <a:lnSpc>
                <a:spcPct val="120000"/>
              </a:lnSpc>
              <a:buClr>
                <a:schemeClr val="tx2"/>
              </a:buClr>
              <a:buSzTx/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Motions of an object (e.g., the Earth, the Sun, an apple, …) can be calculated by using </a:t>
            </a:r>
            <a:r>
              <a:rPr lang="en-US" altLang="zh-TW" sz="2800" i="1" dirty="0">
                <a:latin typeface="Times New Roman" pitchFamily="18" charset="0"/>
              </a:rPr>
              <a:t>Newton’s laws of motion </a:t>
            </a:r>
            <a:r>
              <a:rPr lang="en-US" altLang="zh-TW" sz="2800" dirty="0">
                <a:latin typeface="Comic Sans MS" pitchFamily="66" charset="0"/>
              </a:rPr>
              <a:t>plus</a:t>
            </a:r>
            <a:r>
              <a:rPr lang="en-US" altLang="zh-TW" sz="2800" i="1" dirty="0">
                <a:latin typeface="Times New Roman" pitchFamily="18" charset="0"/>
              </a:rPr>
              <a:t> his law of gravitation</a:t>
            </a:r>
            <a:r>
              <a:rPr lang="en-US" altLang="zh-TW" sz="2800" dirty="0">
                <a:latin typeface="Comic Sans MS" pitchFamily="66" charset="0"/>
              </a:rPr>
              <a:t> </a:t>
            </a:r>
          </a:p>
          <a:p>
            <a:pPr eaLnBrk="1" hangingPunct="1">
              <a:lnSpc>
                <a:spcPct val="120000"/>
              </a:lnSpc>
              <a:buClr>
                <a:schemeClr val="tx2"/>
              </a:buClr>
              <a:buSzTx/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The universe is called </a:t>
            </a:r>
            <a:r>
              <a:rPr lang="en-US" altLang="zh-TW" sz="2800" i="1" dirty="0">
                <a:solidFill>
                  <a:schemeClr val="tx2"/>
                </a:solidFill>
                <a:latin typeface="Times New Roman" pitchFamily="18" charset="0"/>
              </a:rPr>
              <a:t>mechanical universe</a:t>
            </a:r>
            <a:endParaRPr lang="en-US" altLang="zh-TW" sz="2800" dirty="0">
              <a:latin typeface="Comic Sans MS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4.3  Newton’s mechanical universe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286000"/>
            <a:ext cx="8153400" cy="6858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>
                <a:latin typeface="Comic Sans MS" pitchFamily="66" charset="0"/>
              </a:rPr>
              <a:t>gravitational pull on a mass </a:t>
            </a:r>
            <a:r>
              <a:rPr lang="en-US" altLang="zh-TW" sz="2800" i="1">
                <a:latin typeface="Times New Roman" pitchFamily="18" charset="0"/>
              </a:rPr>
              <a:t>m</a:t>
            </a:r>
            <a:r>
              <a:rPr lang="en-US" altLang="zh-TW" sz="2800">
                <a:latin typeface="Comic Sans MS" pitchFamily="66" charset="0"/>
              </a:rPr>
              <a:t> by the Earth:</a:t>
            </a:r>
            <a:endParaRPr lang="zh-TW" altLang="en-US" sz="2800">
              <a:latin typeface="Comic Sans MS" pitchFamily="66" charset="0"/>
              <a:sym typeface="Wingdings" pitchFamily="2" charset="2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514600" y="5181600"/>
            <a:ext cx="4114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i="0">
                <a:solidFill>
                  <a:schemeClr val="tx2"/>
                </a:solidFill>
                <a:latin typeface="Comic Sans MS" pitchFamily="66" charset="0"/>
              </a:rPr>
              <a:t>acceleration is independent of the mass</a:t>
            </a: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 flipV="1">
            <a:off x="2667000" y="4725144"/>
            <a:ext cx="176808" cy="456456"/>
          </a:xfrm>
          <a:prstGeom prst="line">
            <a:avLst/>
          </a:prstGeom>
          <a:noFill/>
          <a:ln w="9525">
            <a:solidFill>
              <a:schemeClr val="tx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317744" y="1585913"/>
            <a:ext cx="6508513" cy="5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 err="1">
                <a:solidFill>
                  <a:schemeClr val="tx2"/>
                </a:solidFill>
                <a:latin typeface="Comic Sans MS" panose="030F0702030302020204" pitchFamily="66" charset="0"/>
              </a:rPr>
              <a:t>Galileo</a:t>
            </a:r>
            <a:r>
              <a:rPr lang="en-US" altLang="zh-TW" sz="2800" i="0" dirty="0" err="1">
                <a:solidFill>
                  <a:schemeClr val="tx2"/>
                </a:solidFill>
                <a:latin typeface="Comic Sans MS" panose="030F0702030302020204" pitchFamily="66" charset="0"/>
                <a:sym typeface="Symbol" pitchFamily="18" charset="2"/>
              </a:rPr>
              <a:t></a:t>
            </a:r>
            <a:r>
              <a:rPr lang="en-US" altLang="zh-TW" sz="2800" i="0" dirty="0" err="1">
                <a:solidFill>
                  <a:schemeClr val="tx2"/>
                </a:solidFill>
                <a:latin typeface="Comic Sans MS" panose="030F0702030302020204" pitchFamily="66" charset="0"/>
              </a:rPr>
              <a:t>s</a:t>
            </a:r>
            <a:r>
              <a:rPr lang="en-US" altLang="zh-TW" sz="2800" i="0" dirty="0">
                <a:solidFill>
                  <a:schemeClr val="tx2"/>
                </a:solidFill>
                <a:latin typeface="Comic Sans MS" panose="030F0702030302020204" pitchFamily="66" charset="0"/>
              </a:rPr>
              <a:t> mass-independence of falling</a:t>
            </a:r>
          </a:p>
        </p:txBody>
      </p:sp>
      <p:graphicFrame>
        <p:nvGraphicFramePr>
          <p:cNvPr id="3074" name="Object 9"/>
          <p:cNvGraphicFramePr>
            <a:graphicFrameLocks noChangeAspect="1"/>
          </p:cNvGraphicFramePr>
          <p:nvPr/>
        </p:nvGraphicFramePr>
        <p:xfrm>
          <a:off x="1524000" y="2819400"/>
          <a:ext cx="12954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Equation" r:id="rId3" imgW="685800" imgH="393480" progId="">
                  <p:embed/>
                </p:oleObj>
              </mc:Choice>
              <mc:Fallback>
                <p:oleObj name="Equation" r:id="rId3" imgW="685800" imgH="39348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819400"/>
                        <a:ext cx="1295400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609600" y="3581400"/>
            <a:ext cx="815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sz="2800" i="0" dirty="0">
                <a:latin typeface="Comic Sans MS" pitchFamily="66" charset="0"/>
              </a:rPr>
              <a:t>By the second law, </a:t>
            </a:r>
            <a:r>
              <a:rPr lang="en-US" altLang="zh-TW" dirty="0">
                <a:solidFill>
                  <a:srgbClr val="003399"/>
                </a:solidFill>
                <a:latin typeface="Times New Roman" pitchFamily="18" charset="0"/>
              </a:rPr>
              <a:t>F</a:t>
            </a:r>
            <a:r>
              <a:rPr lang="en-US" altLang="zh-TW" i="0" dirty="0">
                <a:solidFill>
                  <a:srgbClr val="003399"/>
                </a:solidFill>
                <a:latin typeface="Times New Roman" pitchFamily="18" charset="0"/>
              </a:rPr>
              <a:t> = </a:t>
            </a:r>
            <a:r>
              <a:rPr lang="en-US" altLang="zh-TW" dirty="0">
                <a:solidFill>
                  <a:srgbClr val="003399"/>
                </a:solidFill>
                <a:latin typeface="Times New Roman" pitchFamily="18" charset="0"/>
              </a:rPr>
              <a:t>ma</a:t>
            </a:r>
            <a:r>
              <a:rPr lang="en-US" altLang="zh-TW" sz="2800" i="0" dirty="0">
                <a:latin typeface="Comic Sans MS" pitchFamily="66" charset="0"/>
              </a:rPr>
              <a:t>, the acceleration of the mass:</a:t>
            </a:r>
          </a:p>
        </p:txBody>
      </p:sp>
      <p:graphicFrame>
        <p:nvGraphicFramePr>
          <p:cNvPr id="3075" name="Object 11"/>
          <p:cNvGraphicFramePr>
            <a:graphicFrameLocks noChangeAspect="1"/>
          </p:cNvGraphicFramePr>
          <p:nvPr/>
        </p:nvGraphicFramePr>
        <p:xfrm>
          <a:off x="2771800" y="4077072"/>
          <a:ext cx="16541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Equation" r:id="rId5" imgW="876240" imgH="393480" progId="">
                  <p:embed/>
                </p:oleObj>
              </mc:Choice>
              <mc:Fallback>
                <p:oleObj name="Equation" r:id="rId5" imgW="876240" imgH="39348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077072"/>
                        <a:ext cx="1654175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4.4  Some applications of Newtonian mechanics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sciencejedi.com/science/eclipse2012/images/moonOrb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56" y="3901570"/>
            <a:ext cx="6958424" cy="295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2006460"/>
            <a:ext cx="8712968" cy="1854588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GB" altLang="zh-TW" sz="2400" dirty="0">
                <a:latin typeface="Comic Sans MS" pitchFamily="66" charset="0"/>
              </a:rPr>
              <a:t>The Moon tends to follow a straight line (1</a:t>
            </a:r>
            <a:r>
              <a:rPr lang="en-GB" altLang="zh-TW" sz="2400" baseline="30000" dirty="0">
                <a:latin typeface="Comic Sans MS" pitchFamily="66" charset="0"/>
              </a:rPr>
              <a:t>st</a:t>
            </a:r>
            <a:r>
              <a:rPr lang="en-GB" altLang="zh-TW" sz="2400" dirty="0">
                <a:latin typeface="Comic Sans MS" pitchFamily="66" charset="0"/>
              </a:rPr>
              <a:t> law). It experiences gravity of the Earth (law of universal gravitation), and changes its direction (2</a:t>
            </a:r>
            <a:r>
              <a:rPr lang="en-GB" altLang="zh-TW" sz="2400" baseline="30000" dirty="0">
                <a:latin typeface="Comic Sans MS" pitchFamily="66" charset="0"/>
              </a:rPr>
              <a:t>nd</a:t>
            </a:r>
            <a:r>
              <a:rPr lang="en-GB" altLang="zh-TW" sz="2400" dirty="0">
                <a:latin typeface="Comic Sans MS" pitchFamily="66" charset="0"/>
              </a:rPr>
              <a:t> law).</a:t>
            </a:r>
          </a:p>
          <a:p>
            <a:pPr eaLnBrk="1" hangingPunct="1">
              <a:lnSpc>
                <a:spcPct val="12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GB" altLang="zh-TW" sz="2400" dirty="0">
                <a:latin typeface="Comic Sans MS" pitchFamily="66" charset="0"/>
              </a:rPr>
              <a:t>Hence, the Moon is moving on its orbit.</a:t>
            </a:r>
            <a:endParaRPr lang="zh-TW" altLang="en-US" sz="2400" dirty="0">
              <a:latin typeface="Comic Sans MS" pitchFamily="66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808764" y="1468556"/>
            <a:ext cx="7548861" cy="53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>
                <a:solidFill>
                  <a:schemeClr val="tx2"/>
                </a:solidFill>
                <a:latin typeface="Comic Sans MS" panose="030F0702030302020204" pitchFamily="66" charset="0"/>
              </a:rPr>
              <a:t>Orbits of space shuttle and Weightlessness</a:t>
            </a: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4.4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Some applications of Newtonian mechanics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434008" y="2262336"/>
            <a:ext cx="4930080" cy="4623048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GB" altLang="zh-TW" sz="2600" dirty="0">
                <a:latin typeface="Comic Sans MS" pitchFamily="66" charset="0"/>
              </a:rPr>
              <a:t>Similarly, the shuttle in orbit is falling but never hits the Earth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GB" altLang="zh-TW" sz="2600" dirty="0">
                <a:latin typeface="Comic Sans MS" pitchFamily="66" charset="0"/>
              </a:rPr>
              <a:t>An astronaut is moving at the same rate acceleration as the shuttle, hence he experiences weightlessness.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GB" altLang="zh-TW" sz="2600" dirty="0">
                <a:latin typeface="Comic Sans MS" pitchFamily="66" charset="0"/>
              </a:rPr>
              <a:t>Due to the lack of contact force, the reading on a scale would be zero.</a:t>
            </a:r>
            <a:endParaRPr lang="en-US" altLang="zh-TW" sz="2600" dirty="0">
              <a:latin typeface="Comic Sans MS" pitchFamily="66" charset="0"/>
            </a:endParaRPr>
          </a:p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endParaRPr lang="en-GB" altLang="zh-TW" sz="2400" dirty="0">
              <a:latin typeface="Comic Sans MS" pitchFamily="66" charset="0"/>
            </a:endParaRPr>
          </a:p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endParaRPr lang="en-US" altLang="zh-TW" sz="2400" dirty="0">
              <a:latin typeface="Comic Sans MS" pitchFamily="66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68612" name="Rectangle 6"/>
          <p:cNvSpPr>
            <a:spLocks noChangeArrowheads="1"/>
          </p:cNvSpPr>
          <p:nvPr/>
        </p:nvSpPr>
        <p:spPr bwMode="auto">
          <a:xfrm>
            <a:off x="797570" y="1590675"/>
            <a:ext cx="7548861" cy="53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>
                <a:solidFill>
                  <a:schemeClr val="tx2"/>
                </a:solidFill>
                <a:latin typeface="Comic Sans MS" panose="030F0702030302020204" pitchFamily="66" charset="0"/>
              </a:rPr>
              <a:t>Orbits of space shuttle and Weightlessness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2399792"/>
            <a:ext cx="3923928" cy="3810135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4.4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Some applications of Newtonian mechanics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890" name="Weightless.mpg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81000"/>
            <a:ext cx="7162800" cy="585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90600" y="6273800"/>
            <a:ext cx="533400" cy="381000"/>
          </a:xfrm>
          <a:prstGeom prst="actionButtonMovi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1524000" y="6273800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charset="2"/>
              <a:buNone/>
            </a:pPr>
            <a:r>
              <a:rPr lang="en-US" altLang="zh-TW" sz="1600" i="0">
                <a:latin typeface="Arial" charset="0"/>
              </a:rPr>
              <a:t>Weightless.mpg</a:t>
            </a:r>
            <a:endParaRPr lang="zh-TW" altLang="en-US" sz="1600" i="0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53BFBC-CADB-4947-B2EC-C20F84E2E956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18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218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89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21890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9"/>
          <p:cNvSpPr>
            <a:spLocks noChangeArrowheads="1"/>
          </p:cNvSpPr>
          <p:nvPr/>
        </p:nvSpPr>
        <p:spPr bwMode="auto">
          <a:xfrm>
            <a:off x="609600" y="1590675"/>
            <a:ext cx="44894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>
                <a:latin typeface="Arial" charset="0"/>
              </a:rPr>
              <a:t>Kepler’s First Law: Derived</a:t>
            </a:r>
          </a:p>
        </p:txBody>
      </p:sp>
      <p:sp>
        <p:nvSpPr>
          <p:cNvPr id="72708" name="Rectangle 17"/>
          <p:cNvSpPr>
            <a:spLocks noGrp="1" noChangeArrowheads="1"/>
          </p:cNvSpPr>
          <p:nvPr>
            <p:ph idx="1"/>
          </p:nvPr>
        </p:nvSpPr>
        <p:spPr>
          <a:xfrm>
            <a:off x="685800" y="2286000"/>
            <a:ext cx="8153400" cy="2971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GB" altLang="zh-TW" sz="2800" dirty="0">
                <a:latin typeface="Comic Sans MS" pitchFamily="66" charset="0"/>
              </a:rPr>
              <a:t>Consists of two parts: Planets move              </a:t>
            </a:r>
            <a:r>
              <a:rPr lang="en-GB" altLang="zh-TW" sz="2800" dirty="0">
                <a:solidFill>
                  <a:srgbClr val="FF3300"/>
                </a:solidFill>
                <a:latin typeface="Comic Sans MS" pitchFamily="66" charset="0"/>
              </a:rPr>
              <a:t>(1)</a:t>
            </a:r>
            <a:r>
              <a:rPr lang="en-GB" altLang="zh-TW" sz="2800" dirty="0">
                <a:latin typeface="Comic Sans MS" pitchFamily="66" charset="0"/>
              </a:rPr>
              <a:t> around the Sun and in </a:t>
            </a:r>
            <a:r>
              <a:rPr lang="en-GB" altLang="zh-TW" sz="2800" dirty="0">
                <a:solidFill>
                  <a:srgbClr val="FF3300"/>
                </a:solidFill>
                <a:latin typeface="Comic Sans MS" pitchFamily="66" charset="0"/>
              </a:rPr>
              <a:t>(2)</a:t>
            </a:r>
            <a:r>
              <a:rPr lang="en-GB" altLang="zh-TW" sz="2800" dirty="0">
                <a:latin typeface="Comic Sans MS" pitchFamily="66" charset="0"/>
              </a:rPr>
              <a:t> elliptical orbits.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GB" altLang="zh-TW" sz="2800" dirty="0">
                <a:latin typeface="Comic Sans MS" pitchFamily="66" charset="0"/>
              </a:rPr>
              <a:t>Sun’s mass is over 99.8% of the entire Solar System.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By Newton’s law, the inertia of the Sun is so huge that it hardly move; hence, all planets move around the Sun.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72709" name="Rectangle 18"/>
          <p:cNvSpPr>
            <a:spLocks noChangeArrowheads="1"/>
          </p:cNvSpPr>
          <p:nvPr/>
        </p:nvSpPr>
        <p:spPr bwMode="auto">
          <a:xfrm>
            <a:off x="611188" y="5373688"/>
            <a:ext cx="792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</a:pPr>
            <a:r>
              <a:rPr lang="en-US" altLang="zh-TW" sz="2800" i="0">
                <a:solidFill>
                  <a:srgbClr val="003399"/>
                </a:solidFill>
                <a:latin typeface="Comic Sans MS" pitchFamily="66" charset="0"/>
              </a:rPr>
              <a:t>ASSUME the Sun is stationary</a:t>
            </a: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611188" y="5876925"/>
            <a:ext cx="792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>
                <a:solidFill>
                  <a:srgbClr val="003399"/>
                </a:solidFill>
                <a:latin typeface="Comic Sans MS" pitchFamily="66" charset="0"/>
              </a:rPr>
              <a:t>(which is not strictly correct)</a:t>
            </a: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4.4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Some applications of Newtonian mechanics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1027"/>
          <p:cNvSpPr>
            <a:spLocks noChangeArrowheads="1"/>
          </p:cNvSpPr>
          <p:nvPr/>
        </p:nvSpPr>
        <p:spPr bwMode="auto">
          <a:xfrm>
            <a:off x="611188" y="199554"/>
            <a:ext cx="78486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 err="1">
                <a:latin typeface="Arial" charset="0"/>
              </a:rPr>
              <a:t>Kepler’s</a:t>
            </a:r>
            <a:r>
              <a:rPr lang="en-US" altLang="zh-TW" sz="2800" i="0" dirty="0">
                <a:latin typeface="Arial" charset="0"/>
              </a:rPr>
              <a:t> First Law: Derived</a:t>
            </a:r>
          </a:p>
        </p:txBody>
      </p:sp>
      <p:sp>
        <p:nvSpPr>
          <p:cNvPr id="4103" name="Rectangle 1028"/>
          <p:cNvSpPr>
            <a:spLocks noGrp="1" noChangeArrowheads="1"/>
          </p:cNvSpPr>
          <p:nvPr>
            <p:ph idx="1"/>
          </p:nvPr>
        </p:nvSpPr>
        <p:spPr>
          <a:xfrm>
            <a:off x="739775" y="1453332"/>
            <a:ext cx="8153400" cy="609600"/>
          </a:xfrm>
          <a:noFill/>
        </p:spPr>
        <p:txBody>
          <a:bodyPr/>
          <a:lstStyle/>
          <a:p>
            <a:pPr eaLnBrk="1" hangingPunct="1">
              <a:buClr>
                <a:schemeClr val="tx2"/>
              </a:buClr>
              <a:buFont typeface="Wingdings" pitchFamily="2" charset="2"/>
              <a:buNone/>
            </a:pPr>
            <a:r>
              <a:rPr lang="en-GB" altLang="zh-TW" sz="2800" dirty="0">
                <a:latin typeface="Comic Sans MS" pitchFamily="66" charset="0"/>
              </a:rPr>
              <a:t>Equation of motion: </a:t>
            </a:r>
            <a:r>
              <a:rPr lang="zh-TW" altLang="en-US" sz="2800" dirty="0">
                <a:latin typeface="Comic Sans MS" pitchFamily="66" charset="0"/>
              </a:rPr>
              <a:t>                             </a:t>
            </a:r>
            <a:r>
              <a:rPr lang="en-US" altLang="zh-TW" sz="2800" dirty="0">
                <a:latin typeface="Comic Sans MS" pitchFamily="66" charset="0"/>
              </a:rPr>
              <a:t>(1)</a:t>
            </a:r>
            <a:r>
              <a:rPr lang="en-GB" altLang="zh-TW" sz="2800" dirty="0">
                <a:latin typeface="Comic Sans MS" pitchFamily="66" charset="0"/>
              </a:rPr>
              <a:t> </a:t>
            </a:r>
            <a:endParaRPr lang="en-US" altLang="zh-TW" sz="2800" dirty="0">
              <a:latin typeface="Comic Sans MS" pitchFamily="66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4104" name="Picture 103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3783" y="3789040"/>
            <a:ext cx="3922713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Rectangle 4"/>
          <p:cNvSpPr>
            <a:spLocks noChangeArrowheads="1"/>
          </p:cNvSpPr>
          <p:nvPr/>
        </p:nvSpPr>
        <p:spPr bwMode="auto">
          <a:xfrm>
            <a:off x="0" y="-96601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1" name="Rectangle 1028"/>
          <p:cNvSpPr txBox="1">
            <a:spLocks noChangeArrowheads="1"/>
          </p:cNvSpPr>
          <p:nvPr/>
        </p:nvSpPr>
        <p:spPr bwMode="auto">
          <a:xfrm>
            <a:off x="739775" y="2245495"/>
            <a:ext cx="8153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latin typeface="Comic Sans MS" pitchFamily="66" charset="0"/>
                <a:ea typeface="+mn-ea"/>
              </a:rPr>
              <a:t>Consider:                                                       (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2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)  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p:sp>
        <p:nvSpPr>
          <p:cNvPr id="4107" name="Rectangle 6"/>
          <p:cNvSpPr>
            <a:spLocks noChangeArrowheads="1"/>
          </p:cNvSpPr>
          <p:nvPr/>
        </p:nvSpPr>
        <p:spPr bwMode="auto">
          <a:xfrm>
            <a:off x="0" y="-96601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5" name="Rectangle 14"/>
          <p:cNvSpPr/>
          <p:nvPr/>
        </p:nvSpPr>
        <p:spPr>
          <a:xfrm>
            <a:off x="466849" y="4767238"/>
            <a:ext cx="2979738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i="0" kern="0" dirty="0">
                <a:latin typeface="Comic Sans MS" pitchFamily="66" charset="0"/>
              </a:rPr>
              <a:t>Angular momentum:</a:t>
            </a:r>
            <a:endParaRPr lang="zh-TW" altLang="en-US" dirty="0"/>
          </a:p>
        </p:txBody>
      </p:sp>
      <p:sp>
        <p:nvSpPr>
          <p:cNvPr id="4109" name="Rectangle 9"/>
          <p:cNvSpPr>
            <a:spLocks noChangeArrowheads="1"/>
          </p:cNvSpPr>
          <p:nvPr/>
        </p:nvSpPr>
        <p:spPr bwMode="auto">
          <a:xfrm>
            <a:off x="0" y="-96601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8" name="Rectangle 1028"/>
          <p:cNvSpPr txBox="1">
            <a:spLocks noChangeArrowheads="1"/>
          </p:cNvSpPr>
          <p:nvPr/>
        </p:nvSpPr>
        <p:spPr bwMode="auto">
          <a:xfrm>
            <a:off x="811213" y="3037657"/>
            <a:ext cx="8153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latin typeface="Comic Sans MS" pitchFamily="66" charset="0"/>
                <a:ea typeface="+mn-ea"/>
              </a:rPr>
              <a:t>Next                                                   (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3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)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p:sp>
        <p:nvSpPr>
          <p:cNvPr id="4111" name="Rectangle 18"/>
          <p:cNvSpPr>
            <a:spLocks noChangeArrowheads="1"/>
          </p:cNvSpPr>
          <p:nvPr/>
        </p:nvSpPr>
        <p:spPr bwMode="auto">
          <a:xfrm>
            <a:off x="755650" y="807368"/>
            <a:ext cx="792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>
                <a:solidFill>
                  <a:srgbClr val="003399"/>
                </a:solidFill>
                <a:latin typeface="Comic Sans MS" pitchFamily="66" charset="0"/>
              </a:rPr>
              <a:t>Basic knowledge of vector is assumed.</a:t>
            </a:r>
          </a:p>
        </p:txBody>
      </p:sp>
      <p:sp>
        <p:nvSpPr>
          <p:cNvPr id="19" name="Rectangle 1028"/>
          <p:cNvSpPr txBox="1">
            <a:spLocks noChangeArrowheads="1"/>
          </p:cNvSpPr>
          <p:nvPr/>
        </p:nvSpPr>
        <p:spPr>
          <a:xfrm>
            <a:off x="756593" y="5555704"/>
            <a:ext cx="8153400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From Eq. </a:t>
            </a:r>
            <a:r>
              <a:rPr kumimoji="0" lang="en-GB" altLang="zh-TW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(3),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0" name="Rectangle 1028"/>
          <p:cNvSpPr txBox="1">
            <a:spLocks noChangeArrowheads="1"/>
          </p:cNvSpPr>
          <p:nvPr/>
        </p:nvSpPr>
        <p:spPr bwMode="auto">
          <a:xfrm>
            <a:off x="683568" y="6181474"/>
            <a:ext cx="8153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latin typeface="Comic Sans MS" pitchFamily="66" charset="0"/>
                <a:ea typeface="+mn-ea"/>
              </a:rPr>
              <a:t>                                                       (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4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)  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23928" y="1325076"/>
                <a:ext cx="259228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𝐺𝑀𝑚</m:t>
                          </m:r>
                        </m:num>
                        <m:den>
                          <m:sSup>
                            <m:sSup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325076"/>
                <a:ext cx="2592288" cy="7838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110401" y="2080793"/>
                <a:ext cx="6038800" cy="809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𝑚𝑟</m:t>
                      </m:r>
                      <m:acc>
                        <m:accPr>
                          <m:chr m:val="̂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acc>
                                <m:accPr>
                                  <m:chr m:val="̂"/>
                                  <m:ctrlPr>
                                    <a:rPr lang="en-H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HK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401" y="2080793"/>
                <a:ext cx="6038800" cy="809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96208" y="2850694"/>
                <a:ext cx="6296560" cy="90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sz="235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sz="2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HK" sz="235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HK" sz="235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sz="235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HK" sz="235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HK" sz="2350" b="0" i="1" smtClean="0">
                          <a:latin typeface="Cambria Math" panose="02040503050406030204" pitchFamily="18" charset="0"/>
                        </a:rPr>
                        <m:t>𝐺𝑀𝑚</m:t>
                      </m:r>
                      <m:acc>
                        <m:accPr>
                          <m:chr m:val="̂"/>
                          <m:ctrlPr>
                            <a:rPr lang="en-HK" sz="235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sz="235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sz="235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HK" sz="2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HK" sz="235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sz="235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HK" sz="235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HK" sz="23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HK" sz="235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̂"/>
                                  <m:ctrlPr>
                                    <a:rPr lang="en-HK" sz="23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HK" sz="235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HK" sz="235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HK" sz="23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HK" sz="2350" b="0" i="1" smtClean="0">
                          <a:latin typeface="Cambria Math" panose="02040503050406030204" pitchFamily="18" charset="0"/>
                        </a:rPr>
                        <m:t>𝐺𝑀𝑚</m:t>
                      </m:r>
                      <m:f>
                        <m:fPr>
                          <m:ctrlPr>
                            <a:rPr lang="en-HK" sz="2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35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HK" sz="235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sz="235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lang="en-HK" sz="23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35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208" y="2850694"/>
                <a:ext cx="6296560" cy="9048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890670" y="4744848"/>
                <a:ext cx="2592288" cy="506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70" y="4744848"/>
                <a:ext cx="2592288" cy="5067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809507" y="5371753"/>
                <a:ext cx="4326592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</m:d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𝐺𝑀𝑚</m:t>
                          </m:r>
                          <m:acc>
                            <m:accPr>
                              <m:chr m:val="̂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 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507" y="5371753"/>
                <a:ext cx="4326592" cy="79355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247142" y="6189669"/>
                <a:ext cx="4326592" cy="506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𝐺𝑀𝑚</m:t>
                      </m:r>
                      <m:acc>
                        <m:accPr>
                          <m:chr m:val="̂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142" y="6189669"/>
                <a:ext cx="4326592" cy="5067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512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512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513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513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51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513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55576" y="836712"/>
            <a:ext cx="7704138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800" i="0" kern="0" dirty="0">
                <a:latin typeface="Comic Sans MS" pitchFamily="66" charset="0"/>
              </a:rPr>
              <a:t>where     is a constant vector and directed toward perihelion.</a:t>
            </a:r>
            <a:endParaRPr lang="en-US" altLang="zh-TW" sz="2800" i="0" kern="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15" name="圖片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139" y="1916212"/>
            <a:ext cx="3671887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027"/>
          <p:cNvSpPr>
            <a:spLocks noChangeArrowheads="1"/>
          </p:cNvSpPr>
          <p:nvPr/>
        </p:nvSpPr>
        <p:spPr bwMode="auto">
          <a:xfrm>
            <a:off x="611188" y="199554"/>
            <a:ext cx="78486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 err="1">
                <a:latin typeface="Arial" charset="0"/>
              </a:rPr>
              <a:t>Kepler’s</a:t>
            </a:r>
            <a:r>
              <a:rPr lang="en-US" altLang="zh-TW" sz="2800" i="0" dirty="0">
                <a:latin typeface="Arial" charset="0"/>
              </a:rPr>
              <a:t> First Law: Derived</a:t>
            </a:r>
          </a:p>
        </p:txBody>
      </p:sp>
      <p:sp>
        <p:nvSpPr>
          <p:cNvPr id="20" name="Rectangle 1028"/>
          <p:cNvSpPr txBox="1">
            <a:spLocks noChangeArrowheads="1"/>
          </p:cNvSpPr>
          <p:nvPr/>
        </p:nvSpPr>
        <p:spPr bwMode="auto">
          <a:xfrm>
            <a:off x="755650" y="5796111"/>
            <a:ext cx="784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latin typeface="Comic Sans MS" pitchFamily="66" charset="0"/>
                <a:ea typeface="+mn-ea"/>
              </a:rPr>
              <a:t>                                              (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5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)  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224091"/>
              </p:ext>
            </p:extLst>
          </p:nvPr>
        </p:nvGraphicFramePr>
        <p:xfrm>
          <a:off x="7373556" y="5615771"/>
          <a:ext cx="170338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" name="Equation" r:id="rId5" imgW="901440" imgH="203040" progId="Equation.3">
                  <p:embed/>
                </p:oleObj>
              </mc:Choice>
              <mc:Fallback>
                <p:oleObj name="Equation" r:id="rId5" imgW="901440" imgH="2030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3556" y="5615771"/>
                        <a:ext cx="1703388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16"/>
          <p:cNvCxnSpPr>
            <a:cxnSpLocks noChangeShapeType="1"/>
          </p:cNvCxnSpPr>
          <p:nvPr/>
        </p:nvCxnSpPr>
        <p:spPr bwMode="auto">
          <a:xfrm flipH="1" flipV="1">
            <a:off x="7452320" y="5193812"/>
            <a:ext cx="216024" cy="421959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41704" y="792448"/>
                <a:ext cx="2592288" cy="558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sz="2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sz="27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04" y="792448"/>
                <a:ext cx="2592288" cy="5582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3300" y="4539052"/>
                <a:ext cx="8064375" cy="83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</m:d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𝐺𝑀𝑚</m:t>
                          </m:r>
                          <m:acc>
                            <m:accPr>
                              <m:chr m:val="̂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  ⇒  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𝐺𝑀𝑚𝑟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HK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00" y="4539052"/>
                <a:ext cx="8064375" cy="8334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439504" y="5579379"/>
                <a:ext cx="4752205" cy="83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HK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  <m:sSup>
                            <m:sSup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func>
                            <m:func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HK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504" y="5579379"/>
                <a:ext cx="4752205" cy="8396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endCxn id="15" idx="3"/>
          </p:cNvCxnSpPr>
          <p:nvPr/>
        </p:nvCxnSpPr>
        <p:spPr>
          <a:xfrm flipV="1">
            <a:off x="5436096" y="2995712"/>
            <a:ext cx="1078930" cy="1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796136" y="3019508"/>
                <a:ext cx="503039" cy="36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sz="1600" b="0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019508"/>
                <a:ext cx="503039" cy="3684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6893" y="3918135"/>
                <a:ext cx="1429622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HK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H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HK"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H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93" y="3918135"/>
                <a:ext cx="1429622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841704" y="4332223"/>
            <a:ext cx="417928" cy="392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31D0262-DB86-4E1A-97AE-DD68614C3024}"/>
              </a:ext>
            </a:extLst>
          </p:cNvPr>
          <p:cNvSpPr txBox="1"/>
          <p:nvPr/>
        </p:nvSpPr>
        <p:spPr>
          <a:xfrm>
            <a:off x="126893" y="2708920"/>
            <a:ext cx="235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这里需要了解叉乘和点乘的关系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23528" y="404665"/>
            <a:ext cx="8569077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i="0" dirty="0">
                <a:latin typeface="Comic Sans MS" pitchFamily="66" charset="0"/>
              </a:rPr>
              <a:t>Kepler tried hard to see into such a small discrepancy and finally abandoned the “utmost perfection” – uniform circular motion.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i="0" dirty="0">
                <a:latin typeface="Comic Sans MS" pitchFamily="66" charset="0"/>
              </a:rPr>
              <a:t>In the end, he deduced the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three laws of planetary motion </a:t>
            </a:r>
            <a:r>
              <a:rPr lang="en-US" altLang="zh-TW" i="0" dirty="0">
                <a:latin typeface="Comic Sans MS" pitchFamily="66" charset="0"/>
              </a:rPr>
              <a:t>by analyzing </a:t>
            </a:r>
            <a:r>
              <a:rPr lang="en-US" altLang="zh-TW" i="0" dirty="0" err="1">
                <a:latin typeface="Comic Sans MS" pitchFamily="66" charset="0"/>
              </a:rPr>
              <a:t>Tycho</a:t>
            </a:r>
            <a:r>
              <a:rPr lang="en-US" altLang="zh-TW" i="0" dirty="0">
                <a:latin typeface="Comic Sans MS" pitchFamily="66" charset="0"/>
              </a:rPr>
              <a:t> Brahe’s observation data and published the laws in the early 1600s.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p:grpSp>
        <p:nvGrpSpPr>
          <p:cNvPr id="6" name="Group 5"/>
          <p:cNvGrpSpPr/>
          <p:nvPr/>
        </p:nvGrpSpPr>
        <p:grpSpPr>
          <a:xfrm>
            <a:off x="1259632" y="3168786"/>
            <a:ext cx="7125816" cy="3496377"/>
            <a:chOff x="1043608" y="2708919"/>
            <a:chExt cx="7125816" cy="3496377"/>
          </a:xfrm>
        </p:grpSpPr>
        <p:grpSp>
          <p:nvGrpSpPr>
            <p:cNvPr id="9" name="Group 8"/>
            <p:cNvGrpSpPr/>
            <p:nvPr/>
          </p:nvGrpSpPr>
          <p:grpSpPr>
            <a:xfrm>
              <a:off x="1043608" y="2708920"/>
              <a:ext cx="7125816" cy="3496376"/>
              <a:chOff x="974576" y="2941019"/>
              <a:chExt cx="7125816" cy="3496376"/>
            </a:xfrm>
          </p:grpSpPr>
          <p:pic>
            <p:nvPicPr>
              <p:cNvPr id="15" name="Picture 9" descr="C:\Documents and Settings\kmpang\桌面\planetary_orbit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7664" y="2941019"/>
                <a:ext cx="5613648" cy="3272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974576" y="5468701"/>
                <a:ext cx="2157264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7030A0"/>
                    </a:solidFill>
                    <a:latin typeface="Georgia" panose="02040502050405020303" pitchFamily="18" charset="0"/>
                  </a:rPr>
                  <a:t>Perihelion, at which the planet is closest to the Sun.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940152" y="5514065"/>
                <a:ext cx="2160240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7030A0"/>
                    </a:solidFill>
                    <a:latin typeface="Georgia" panose="02040502050405020303" pitchFamily="18" charset="0"/>
                  </a:rPr>
                  <a:t>Aphelion, at which the planet is farthest to the Sun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 bwMode="auto">
              <a:xfrm flipV="1">
                <a:off x="2159732" y="4623304"/>
                <a:ext cx="396044" cy="8681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" name="Straight Arrow Connector 18"/>
              <p:cNvCxnSpPr/>
              <p:nvPr/>
            </p:nvCxnSpPr>
            <p:spPr bwMode="auto">
              <a:xfrm flipH="1" flipV="1">
                <a:off x="6156176" y="4623304"/>
                <a:ext cx="360040" cy="840393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" name="Oval 19"/>
              <p:cNvSpPr/>
              <p:nvPr/>
            </p:nvSpPr>
            <p:spPr bwMode="auto">
              <a:xfrm>
                <a:off x="2627784" y="2941019"/>
                <a:ext cx="3456384" cy="327221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新細明體" pitchFamily="18" charset="-120"/>
                </a:endParaRPr>
              </a:p>
            </p:txBody>
          </p:sp>
        </p:grpSp>
        <p:cxnSp>
          <p:nvCxnSpPr>
            <p:cNvPr id="10" name="Straight Connector 9"/>
            <p:cNvCxnSpPr/>
            <p:nvPr/>
          </p:nvCxnSpPr>
          <p:spPr bwMode="auto">
            <a:xfrm flipV="1">
              <a:off x="4426356" y="2708919"/>
              <a:ext cx="0" cy="32722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/>
            <p:cNvSpPr/>
            <p:nvPr/>
          </p:nvSpPr>
          <p:spPr bwMode="auto">
            <a:xfrm>
              <a:off x="3101788" y="4056992"/>
              <a:ext cx="498104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2698164" y="4345025"/>
              <a:ext cx="3456384" cy="461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1240" y="4134834"/>
              <a:ext cx="490806" cy="487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516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10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7174" name="Picture 102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84213" y="668338"/>
            <a:ext cx="533400" cy="719137"/>
          </a:xfrm>
          <a:noFill/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D6988D-AA7F-42FA-816D-641A3E87278E}" type="slidenum">
              <a:rPr lang="zh-TW" altLang="en-US" smtClean="0"/>
              <a:pPr>
                <a:defRPr/>
              </a:pPr>
              <a:t>50</a:t>
            </a:fld>
            <a:endParaRPr lang="en-US" altLang="zh-TW"/>
          </a:p>
        </p:txBody>
      </p:sp>
      <p:sp>
        <p:nvSpPr>
          <p:cNvPr id="7175" name="Text Box 1030"/>
          <p:cNvSpPr txBox="1">
            <a:spLocks noChangeArrowheads="1"/>
          </p:cNvSpPr>
          <p:nvPr/>
        </p:nvSpPr>
        <p:spPr bwMode="auto">
          <a:xfrm>
            <a:off x="1258888" y="955675"/>
            <a:ext cx="73517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TW" sz="2800" i="0" dirty="0">
                <a:latin typeface="Brush Script MT" pitchFamily="66" charset="0"/>
              </a:rPr>
              <a:t>Box 4.1 </a:t>
            </a:r>
            <a:r>
              <a:rPr lang="en-GB" altLang="zh-TW" sz="2800" i="0" dirty="0">
                <a:latin typeface="Comic Sans MS" pitchFamily="66" charset="0"/>
              </a:rPr>
              <a:t>Equations for conic sections</a:t>
            </a:r>
            <a:endParaRPr lang="zh-TW" altLang="en-US" sz="2800" i="0" dirty="0">
              <a:latin typeface="Comic Sans MS" pitchFamily="66" charset="0"/>
            </a:endParaRPr>
          </a:p>
        </p:txBody>
      </p:sp>
      <p:sp>
        <p:nvSpPr>
          <p:cNvPr id="717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7170" name="Object 11"/>
          <p:cNvGraphicFramePr>
            <a:graphicFrameLocks noChangeAspect="1"/>
          </p:cNvGraphicFramePr>
          <p:nvPr/>
        </p:nvGraphicFramePr>
        <p:xfrm>
          <a:off x="2700338" y="2349500"/>
          <a:ext cx="1727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1" name="Equation" r:id="rId4" imgW="876300" imgH="419100" progId="Equation.3">
                  <p:embed/>
                </p:oleObj>
              </mc:Choice>
              <mc:Fallback>
                <p:oleObj name="Equation" r:id="rId4" imgW="8763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349500"/>
                        <a:ext cx="172720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Rectangle 13"/>
          <p:cNvSpPr>
            <a:spLocks noChangeArrowheads="1"/>
          </p:cNvSpPr>
          <p:nvPr/>
        </p:nvSpPr>
        <p:spPr bwMode="auto">
          <a:xfrm>
            <a:off x="684213" y="1628775"/>
            <a:ext cx="5341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 i="0">
                <a:latin typeface="Comic Sans MS" pitchFamily="66" charset="0"/>
              </a:rPr>
              <a:t>For an ellipse (in a polar form):</a:t>
            </a:r>
            <a:endParaRPr lang="zh-TW" altLang="en-US" sz="2800" i="0">
              <a:latin typeface="Comic Sans MS" pitchFamily="66" charset="0"/>
            </a:endParaRPr>
          </a:p>
        </p:txBody>
      </p:sp>
      <p:sp>
        <p:nvSpPr>
          <p:cNvPr id="717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GB" altLang="zh-HK" sz="1200">
                <a:latin typeface="Times New Roman" pitchFamily="18" charset="0"/>
                <a:cs typeface="Times New Roman" pitchFamily="18" charset="0"/>
              </a:rPr>
              <a:t>     </a:t>
            </a:r>
            <a:endParaRPr lang="en-GB" altLang="zh-HK"/>
          </a:p>
        </p:txBody>
      </p:sp>
      <p:graphicFrame>
        <p:nvGraphicFramePr>
          <p:cNvPr id="7171" name="Object 13"/>
          <p:cNvGraphicFramePr>
            <a:graphicFrameLocks noChangeAspect="1"/>
          </p:cNvGraphicFramePr>
          <p:nvPr/>
        </p:nvGraphicFramePr>
        <p:xfrm>
          <a:off x="5148263" y="2492375"/>
          <a:ext cx="1295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" name="Equation" r:id="rId6" imgW="634725" imgH="203112" progId="Equation.3">
                  <p:embed/>
                </p:oleObj>
              </mc:Choice>
              <mc:Fallback>
                <p:oleObj name="Equation" r:id="rId6" imgW="634725" imgH="20311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492375"/>
                        <a:ext cx="12954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9" name="圖片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6825" y="3141663"/>
            <a:ext cx="3671888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172" name="Object 15"/>
          <p:cNvGraphicFramePr>
            <a:graphicFrameLocks noChangeAspect="1"/>
          </p:cNvGraphicFramePr>
          <p:nvPr/>
        </p:nvGraphicFramePr>
        <p:xfrm>
          <a:off x="5148263" y="5895975"/>
          <a:ext cx="1655762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" name="Equation" r:id="rId9" imgW="799753" imgH="253890" progId="Equation.3">
                  <p:embed/>
                </p:oleObj>
              </mc:Choice>
              <mc:Fallback>
                <p:oleObj name="Equation" r:id="rId9" imgW="799753" imgH="25389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895975"/>
                        <a:ext cx="1655762" cy="53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0" name="Rectangle 17"/>
          <p:cNvSpPr>
            <a:spLocks noChangeArrowheads="1"/>
          </p:cNvSpPr>
          <p:nvPr/>
        </p:nvSpPr>
        <p:spPr bwMode="auto">
          <a:xfrm>
            <a:off x="755650" y="5516563"/>
            <a:ext cx="6624638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en-GB" altLang="zh-HK" sz="2800" i="0">
                <a:latin typeface="Comic Sans MS" pitchFamily="66" charset="0"/>
                <a:cs typeface="Times New Roman" pitchFamily="18" charset="0"/>
              </a:rPr>
              <a:t>Show that the total </a:t>
            </a:r>
            <a:r>
              <a:rPr lang="en-GB" altLang="zh-TW" sz="2800" i="0">
                <a:latin typeface="Comic Sans MS" pitchFamily="66" charset="0"/>
                <a:cs typeface="Times New Roman" pitchFamily="18" charset="0"/>
              </a:rPr>
              <a:t>area of an ellipse</a:t>
            </a:r>
            <a:r>
              <a:rPr lang="en-GB" altLang="zh-HK" sz="2800" i="0">
                <a:latin typeface="Comic Sans MS" pitchFamily="66" charset="0"/>
                <a:cs typeface="Times New Roman" pitchFamily="18" charset="0"/>
              </a:rPr>
              <a:t> is equal to </a:t>
            </a:r>
            <a:r>
              <a:rPr lang="en-GB" altLang="zh-HK" sz="280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GB" altLang="zh-HK" sz="2800" i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GB" altLang="zh-HK" sz="2800">
                <a:latin typeface="Symbol" pitchFamily="18" charset="2"/>
                <a:cs typeface="Times New Roman" pitchFamily="18" charset="0"/>
              </a:rPr>
              <a:t>p</a:t>
            </a:r>
            <a:r>
              <a:rPr lang="en-GB" altLang="zh-HK" sz="280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GB" altLang="zh-HK" sz="2800" i="0">
                <a:latin typeface="Comic Sans MS" pitchFamily="66" charset="0"/>
                <a:cs typeface="Times New Roman" pitchFamily="18" charset="0"/>
              </a:rPr>
              <a:t>, where  </a:t>
            </a:r>
            <a:endParaRPr lang="en-GB" altLang="zh-HK" sz="2800" i="0">
              <a:latin typeface="Comic Sans MS" pitchFamily="66" charset="0"/>
            </a:endParaRPr>
          </a:p>
        </p:txBody>
      </p:sp>
      <p:sp>
        <p:nvSpPr>
          <p:cNvPr id="7181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FE8A9B-309D-4EBC-A54C-42F33D7BA97B}"/>
              </a:ext>
            </a:extLst>
          </p:cNvPr>
          <p:cNvSpPr txBox="1"/>
          <p:nvPr/>
        </p:nvSpPr>
        <p:spPr>
          <a:xfrm>
            <a:off x="395536" y="11663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解释椭圆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10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8199" name="Picture 102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84213" y="668338"/>
            <a:ext cx="533400" cy="719137"/>
          </a:xfrm>
          <a:noFill/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D6988D-AA7F-42FA-816D-641A3E87278E}" type="slidenum">
              <a:rPr lang="zh-TW" altLang="en-US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8200" name="Text Box 1030"/>
          <p:cNvSpPr txBox="1">
            <a:spLocks noChangeArrowheads="1"/>
          </p:cNvSpPr>
          <p:nvPr/>
        </p:nvSpPr>
        <p:spPr bwMode="auto">
          <a:xfrm>
            <a:off x="1258888" y="955675"/>
            <a:ext cx="73517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TW" sz="2800" i="0" dirty="0">
                <a:latin typeface="Brush Script MT" pitchFamily="66" charset="0"/>
              </a:rPr>
              <a:t>Box 4.1 </a:t>
            </a:r>
            <a:r>
              <a:rPr lang="en-GB" altLang="zh-TW" sz="2800" i="0" dirty="0">
                <a:latin typeface="Comic Sans MS" pitchFamily="66" charset="0"/>
              </a:rPr>
              <a:t>Equations for conic sections</a:t>
            </a:r>
            <a:endParaRPr lang="zh-TW" altLang="en-US" sz="2800" i="0" dirty="0">
              <a:latin typeface="Comic Sans MS" pitchFamily="66" charset="0"/>
            </a:endParaRPr>
          </a:p>
        </p:txBody>
      </p:sp>
      <p:sp>
        <p:nvSpPr>
          <p:cNvPr id="820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8202" name="Rectangle 13"/>
          <p:cNvSpPr>
            <a:spLocks noChangeArrowheads="1"/>
          </p:cNvSpPr>
          <p:nvPr/>
        </p:nvSpPr>
        <p:spPr bwMode="auto">
          <a:xfrm>
            <a:off x="684213" y="1628775"/>
            <a:ext cx="26908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 i="0">
                <a:latin typeface="Comic Sans MS" pitchFamily="66" charset="0"/>
              </a:rPr>
              <a:t>For a parabola:</a:t>
            </a:r>
            <a:endParaRPr lang="zh-TW" altLang="en-US" sz="2800" i="0">
              <a:latin typeface="Comic Sans MS" pitchFamily="66" charset="0"/>
            </a:endParaRPr>
          </a:p>
        </p:txBody>
      </p:sp>
      <p:sp>
        <p:nvSpPr>
          <p:cNvPr id="8203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GB" altLang="zh-HK" sz="1200">
                <a:latin typeface="Times New Roman" pitchFamily="18" charset="0"/>
                <a:cs typeface="Times New Roman" pitchFamily="18" charset="0"/>
              </a:rPr>
              <a:t>     </a:t>
            </a:r>
            <a:endParaRPr lang="en-GB" altLang="zh-HK"/>
          </a:p>
        </p:txBody>
      </p:sp>
      <p:graphicFrame>
        <p:nvGraphicFramePr>
          <p:cNvPr id="8195" name="Object 13"/>
          <p:cNvGraphicFramePr>
            <a:graphicFrameLocks noChangeAspect="1"/>
          </p:cNvGraphicFramePr>
          <p:nvPr/>
        </p:nvGraphicFramePr>
        <p:xfrm>
          <a:off x="3348038" y="1700213"/>
          <a:ext cx="8556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0" name="Equation" r:id="rId4" imgW="419040" imgH="203040" progId="Equation.3">
                  <p:embed/>
                </p:oleObj>
              </mc:Choice>
              <mc:Fallback>
                <p:oleObj name="Equation" r:id="rId4" imgW="419040" imgH="203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700213"/>
                        <a:ext cx="855662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755650" y="3644900"/>
            <a:ext cx="2913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 i="0">
                <a:latin typeface="Comic Sans MS" pitchFamily="66" charset="0"/>
              </a:rPr>
              <a:t>For a hyperbola:</a:t>
            </a:r>
            <a:endParaRPr lang="zh-TW" altLang="en-US" sz="2800" i="0">
              <a:latin typeface="Comic Sans MS" pitchFamily="66" charset="0"/>
            </a:endParaRPr>
          </a:p>
        </p:txBody>
      </p:sp>
      <p:graphicFrame>
        <p:nvGraphicFramePr>
          <p:cNvPr id="8197" name="Object 13"/>
          <p:cNvGraphicFramePr>
            <a:graphicFrameLocks noChangeAspect="1"/>
          </p:cNvGraphicFramePr>
          <p:nvPr/>
        </p:nvGraphicFramePr>
        <p:xfrm>
          <a:off x="3708400" y="3716338"/>
          <a:ext cx="8556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1" name="Equation" r:id="rId6" imgW="419040" imgH="203040" progId="Equation.3">
                  <p:embed/>
                </p:oleObj>
              </mc:Choice>
              <mc:Fallback>
                <p:oleObj name="Equation" r:id="rId6" imgW="41904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716338"/>
                        <a:ext cx="8556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6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64163" y="1844675"/>
            <a:ext cx="309562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1" name="Rectangle 1028"/>
          <p:cNvSpPr txBox="1">
            <a:spLocks noChangeArrowheads="1"/>
          </p:cNvSpPr>
          <p:nvPr/>
        </p:nvSpPr>
        <p:spPr bwMode="auto">
          <a:xfrm>
            <a:off x="826615" y="1631717"/>
            <a:ext cx="784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latin typeface="Comic Sans MS" pitchFamily="66" charset="0"/>
                <a:ea typeface="+mn-ea"/>
              </a:rPr>
              <a:t>                                              (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5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)  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p:sp>
        <p:nvSpPr>
          <p:cNvPr id="92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2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2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2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30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3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635380"/>
              </p:ext>
            </p:extLst>
          </p:nvPr>
        </p:nvGraphicFramePr>
        <p:xfrm>
          <a:off x="2842740" y="4881007"/>
          <a:ext cx="25923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" name="Equation" r:id="rId3" imgW="1257300" imgH="279400" progId="Equation.3">
                  <p:embed/>
                </p:oleObj>
              </mc:Choice>
              <mc:Fallback>
                <p:oleObj name="Equation" r:id="rId3" imgW="1257300" imgH="279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740" y="4881007"/>
                        <a:ext cx="2592388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82153" y="4277385"/>
            <a:ext cx="724693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altLang="zh-TW" sz="2800" i="0" kern="0" dirty="0">
                <a:solidFill>
                  <a:srgbClr val="0B0C17"/>
                </a:solidFill>
                <a:latin typeface="Comic Sans MS" pitchFamily="66" charset="0"/>
                <a:ea typeface="新細明體"/>
              </a:rPr>
              <a:t>For a closed orbit, the angular momentum:</a:t>
            </a:r>
            <a:endParaRPr lang="zh-TW" altLang="en-US" dirty="0"/>
          </a:p>
        </p:txBody>
      </p:sp>
      <p:sp>
        <p:nvSpPr>
          <p:cNvPr id="17" name="Rectangle 1028"/>
          <p:cNvSpPr txBox="1">
            <a:spLocks noChangeArrowheads="1"/>
          </p:cNvSpPr>
          <p:nvPr/>
        </p:nvSpPr>
        <p:spPr bwMode="auto">
          <a:xfrm>
            <a:off x="898053" y="4911740"/>
            <a:ext cx="784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latin typeface="Comic Sans MS" pitchFamily="66" charset="0"/>
                <a:ea typeface="+mn-ea"/>
              </a:rPr>
              <a:t>                                              (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6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)  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p:graphicFrame>
        <p:nvGraphicFramePr>
          <p:cNvPr id="922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670407"/>
              </p:ext>
            </p:extLst>
          </p:nvPr>
        </p:nvGraphicFramePr>
        <p:xfrm>
          <a:off x="7379815" y="2233380"/>
          <a:ext cx="12954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" name="Equation" r:id="rId5" imgW="876300" imgH="419100" progId="Equation.3">
                  <p:embed/>
                </p:oleObj>
              </mc:Choice>
              <mc:Fallback>
                <p:oleObj name="Equation" r:id="rId5" imgW="8763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9815" y="2233380"/>
                        <a:ext cx="12954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235" name="Straight Arrow Connector 19"/>
          <p:cNvCxnSpPr>
            <a:cxnSpLocks noChangeShapeType="1"/>
          </p:cNvCxnSpPr>
          <p:nvPr/>
        </p:nvCxnSpPr>
        <p:spPr bwMode="auto">
          <a:xfrm flipH="1" flipV="1">
            <a:off x="5147790" y="2136542"/>
            <a:ext cx="935038" cy="43180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 type="arrow" w="med" len="med"/>
          </a:ln>
        </p:spPr>
      </p:cxnSp>
      <p:sp>
        <p:nvSpPr>
          <p:cNvPr id="21" name="Rectangle 20"/>
          <p:cNvSpPr/>
          <p:nvPr/>
        </p:nvSpPr>
        <p:spPr>
          <a:xfrm>
            <a:off x="6155853" y="2352442"/>
            <a:ext cx="125888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altLang="zh-TW" sz="2000" i="0" kern="0" dirty="0">
                <a:solidFill>
                  <a:srgbClr val="C00000"/>
                </a:solidFill>
                <a:latin typeface="Comic Sans MS" pitchFamily="66" charset="0"/>
                <a:ea typeface="新細明體"/>
              </a:rPr>
              <a:t>compare: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7081365" y="5982653"/>
            <a:ext cx="2133600" cy="365125"/>
          </a:xfrm>
        </p:spPr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52</a:t>
            </a:fld>
            <a:endParaRPr lang="en-US" altLang="zh-TW"/>
          </a:p>
        </p:txBody>
      </p:sp>
      <p:sp>
        <p:nvSpPr>
          <p:cNvPr id="22" name="Rectangle 1027"/>
          <p:cNvSpPr>
            <a:spLocks noChangeArrowheads="1"/>
          </p:cNvSpPr>
          <p:nvPr/>
        </p:nvSpPr>
        <p:spPr bwMode="auto">
          <a:xfrm>
            <a:off x="611188" y="199554"/>
            <a:ext cx="78486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 err="1">
                <a:latin typeface="Arial" charset="0"/>
              </a:rPr>
              <a:t>Kepler’s</a:t>
            </a:r>
            <a:r>
              <a:rPr lang="en-US" altLang="zh-TW" sz="2800" i="0" dirty="0">
                <a:latin typeface="Arial" charset="0"/>
              </a:rPr>
              <a:t> First Law: Derived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525" y="3001060"/>
            <a:ext cx="80473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altLang="zh-TW" sz="2800" i="0" kern="0" dirty="0">
                <a:solidFill>
                  <a:srgbClr val="0B0C17"/>
                </a:solidFill>
                <a:latin typeface="Comic Sans MS" pitchFamily="66" charset="0"/>
                <a:ea typeface="新細明體"/>
              </a:rPr>
              <a:t>The orbits can be opened or closed, depending </a:t>
            </a:r>
          </a:p>
          <a:p>
            <a:pPr>
              <a:defRPr/>
            </a:pPr>
            <a:r>
              <a:rPr lang="en-GB" altLang="zh-TW" sz="2800" i="0" kern="0" dirty="0">
                <a:solidFill>
                  <a:srgbClr val="0B0C17"/>
                </a:solidFill>
                <a:latin typeface="Comic Sans MS" pitchFamily="66" charset="0"/>
                <a:ea typeface="新細明體"/>
              </a:rPr>
              <a:t>on the orbital angular momentum.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403648" y="1412776"/>
                <a:ext cx="4752205" cy="83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HK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  <m:sSup>
                            <m:sSup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func>
                            <m:func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HK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412776"/>
                <a:ext cx="4752205" cy="8396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82153" y="5749716"/>
            <a:ext cx="7777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003399"/>
                </a:solidFill>
                <a:latin typeface="Comic Sans MS" panose="030F0702030302020204" pitchFamily="66" charset="0"/>
              </a:rPr>
              <a:t>Hence, the gravitational force can lead to a circular, elliptical, parabolic or hyperbolic orbit.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33981" y="3198168"/>
            <a:ext cx="276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TW" i="0" kern="0" dirty="0">
                <a:latin typeface="Comic Sans MS" pitchFamily="66" charset="0"/>
              </a:rPr>
              <a:t> 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13CFE9-28EB-45F2-A57B-333BC600B277}"/>
              </a:ext>
            </a:extLst>
          </p:cNvPr>
          <p:cNvSpPr txBox="1"/>
          <p:nvPr/>
        </p:nvSpPr>
        <p:spPr>
          <a:xfrm>
            <a:off x="323528" y="764704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引力推导形式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355976" y="1534490"/>
            <a:ext cx="4320480" cy="3096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3" name="Picture 103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4988" y="1353220"/>
            <a:ext cx="4267200" cy="33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1028"/>
          <p:cNvSpPr>
            <a:spLocks noGrp="1" noChangeArrowheads="1"/>
          </p:cNvSpPr>
          <p:nvPr>
            <p:ph idx="1"/>
          </p:nvPr>
        </p:nvSpPr>
        <p:spPr>
          <a:xfrm>
            <a:off x="539750" y="908720"/>
            <a:ext cx="8153400" cy="609600"/>
          </a:xfrm>
          <a:noFill/>
        </p:spPr>
        <p:txBody>
          <a:bodyPr/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GB" altLang="zh-TW" sz="2800" dirty="0">
                <a:latin typeface="Comic Sans MS" pitchFamily="66" charset="0"/>
              </a:rPr>
              <a:t>Area swept in a small time interval: </a:t>
            </a:r>
            <a:endParaRPr lang="en-US" altLang="zh-TW" sz="2800" dirty="0">
              <a:latin typeface="Comic Sans MS" pitchFamily="66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53</a:t>
            </a:fld>
            <a:endParaRPr lang="en-US" altLang="zh-TW" dirty="0"/>
          </a:p>
        </p:txBody>
      </p:sp>
      <p:sp>
        <p:nvSpPr>
          <p:cNvPr id="10245" name="Rectangle 1033"/>
          <p:cNvSpPr>
            <a:spLocks noChangeArrowheads="1"/>
          </p:cNvSpPr>
          <p:nvPr/>
        </p:nvSpPr>
        <p:spPr bwMode="auto">
          <a:xfrm>
            <a:off x="611560" y="4797152"/>
            <a:ext cx="815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GB" altLang="zh-TW" sz="2800" i="0" dirty="0">
                <a:latin typeface="Comic Sans MS" pitchFamily="66" charset="0"/>
              </a:rPr>
              <a:t>swept over equal area in a equal time interval as long as the angular momentum is conserved.</a:t>
            </a:r>
            <a:endParaRPr lang="en-US" altLang="zh-TW" sz="2800" i="0" dirty="0">
              <a:latin typeface="Comic Sans MS" pitchFamily="66" charset="0"/>
            </a:endParaRPr>
          </a:p>
        </p:txBody>
      </p:sp>
      <p:sp>
        <p:nvSpPr>
          <p:cNvPr id="9" name="Rectangle 1028"/>
          <p:cNvSpPr txBox="1">
            <a:spLocks noChangeArrowheads="1"/>
          </p:cNvSpPr>
          <p:nvPr/>
        </p:nvSpPr>
        <p:spPr bwMode="auto">
          <a:xfrm>
            <a:off x="675485" y="3717032"/>
            <a:ext cx="345598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latin typeface="Comic Sans MS" pitchFamily="66" charset="0"/>
                <a:ea typeface="+mn-ea"/>
              </a:rPr>
              <a:t>                     (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7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)  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p:sp>
        <p:nvSpPr>
          <p:cNvPr id="11" name="Rectangle 1027"/>
          <p:cNvSpPr>
            <a:spLocks noChangeArrowheads="1"/>
          </p:cNvSpPr>
          <p:nvPr/>
        </p:nvSpPr>
        <p:spPr bwMode="auto">
          <a:xfrm>
            <a:off x="611188" y="199554"/>
            <a:ext cx="78486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>
                <a:latin typeface="Arial" charset="0"/>
              </a:rPr>
              <a:t>Kepler’s Second Law: Derived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71600" y="1778658"/>
                <a:ext cx="3995738" cy="272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HK" b="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HK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HK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778658"/>
                <a:ext cx="3995738" cy="27288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028"/>
          <p:cNvSpPr>
            <a:spLocks noGrp="1" noChangeArrowheads="1"/>
          </p:cNvSpPr>
          <p:nvPr>
            <p:ph idx="1"/>
          </p:nvPr>
        </p:nvSpPr>
        <p:spPr>
          <a:xfrm>
            <a:off x="539552" y="1052736"/>
            <a:ext cx="8153400" cy="533400"/>
          </a:xfrm>
          <a:noFill/>
        </p:spPr>
        <p:txBody>
          <a:bodyPr/>
          <a:lstStyle/>
          <a:p>
            <a:pPr eaLnBrk="1" hangingPunct="1">
              <a:buClr>
                <a:schemeClr val="tx2"/>
              </a:buClr>
              <a:buFont typeface="Wingdings" pitchFamily="2" charset="2"/>
              <a:buNone/>
            </a:pPr>
            <a:r>
              <a:rPr lang="en-GB" altLang="zh-TW" sz="2800" dirty="0">
                <a:latin typeface="Comic Sans MS" pitchFamily="66" charset="0"/>
              </a:rPr>
              <a:t>Integrating Eq. (7)</a:t>
            </a:r>
            <a:endParaRPr lang="en-US" altLang="zh-TW" sz="2800" dirty="0">
              <a:latin typeface="Comic Sans MS" pitchFamily="66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54</a:t>
            </a:fld>
            <a:endParaRPr lang="en-US" altLang="zh-TW" dirty="0"/>
          </a:p>
        </p:txBody>
      </p:sp>
      <p:graphicFrame>
        <p:nvGraphicFramePr>
          <p:cNvPr id="11266" name="Object 1037"/>
          <p:cNvGraphicFramePr>
            <a:graphicFrameLocks noChangeAspect="1"/>
          </p:cNvGraphicFramePr>
          <p:nvPr/>
        </p:nvGraphicFramePr>
        <p:xfrm>
          <a:off x="4139952" y="836712"/>
          <a:ext cx="1362507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4" name="Equation" r:id="rId3" imgW="545760" imgH="393480" progId="Equation.3">
                  <p:embed/>
                </p:oleObj>
              </mc:Choice>
              <mc:Fallback>
                <p:oleObj name="Equation" r:id="rId3" imgW="545760" imgH="393480" progId="Equation.3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836712"/>
                        <a:ext cx="1362507" cy="936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10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742035"/>
              </p:ext>
            </p:extLst>
          </p:nvPr>
        </p:nvGraphicFramePr>
        <p:xfrm>
          <a:off x="3502182" y="4000596"/>
          <a:ext cx="1966912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5" name="Equation" r:id="rId5" imgW="672840" imgH="419040" progId="">
                  <p:embed/>
                </p:oleObj>
              </mc:Choice>
              <mc:Fallback>
                <p:oleObj name="Equation" r:id="rId5" imgW="672840" imgH="419040" progId="">
                  <p:embed/>
                  <p:pic>
                    <p:nvPicPr>
                      <p:cNvPr id="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182" y="4000596"/>
                        <a:ext cx="1966912" cy="12239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028"/>
              <p:cNvSpPr txBox="1">
                <a:spLocks noChangeArrowheads="1"/>
              </p:cNvSpPr>
              <p:nvPr/>
            </p:nvSpPr>
            <p:spPr bwMode="auto">
              <a:xfrm>
                <a:off x="684212" y="2132954"/>
                <a:ext cx="8080375" cy="12960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  <a:buClr>
                    <a:schemeClr val="tx2"/>
                  </a:buClr>
                  <a:buSzPct val="110000"/>
                  <a:defRPr/>
                </a:pPr>
                <a:r>
                  <a:rPr lang="en-GB" altLang="zh-TW" sz="2800" i="0" kern="0" dirty="0">
                    <a:latin typeface="Comic Sans MS" pitchFamily="66" charset="0"/>
                    <a:ea typeface="+mn-ea"/>
                  </a:rPr>
                  <a:t>Using Eq.(</a:t>
                </a:r>
                <a:r>
                  <a:rPr lang="en-US" altLang="zh-TW" sz="2800" i="0" kern="0" dirty="0">
                    <a:latin typeface="Comic Sans MS" pitchFamily="66" charset="0"/>
                    <a:ea typeface="+mn-ea"/>
                  </a:rPr>
                  <a:t>6</a:t>
                </a:r>
                <a:r>
                  <a:rPr lang="en-GB" altLang="zh-TW" sz="2800" i="0" kern="0" dirty="0">
                    <a:latin typeface="Comic Sans MS" pitchFamily="66" charset="0"/>
                    <a:ea typeface="+mn-ea"/>
                  </a:rPr>
                  <a:t>): </a:t>
                </a:r>
                <a14:m>
                  <m:oMath xmlns:m="http://schemas.openxmlformats.org/officeDocument/2006/math">
                    <m:r>
                      <a:rPr lang="en-US" altLang="zh-TW" sz="2800" b="0" i="1" kern="0" smtClean="0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r>
                      <a:rPr lang="en-US" altLang="zh-TW" sz="2800" b="0" i="1" kern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TW" sz="2800" b="0" i="1" kern="0" smtClean="0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ad>
                      <m:radPr>
                        <m:degHide m:val="on"/>
                        <m:ctrlPr>
                          <a:rPr lang="en-US" altLang="zh-TW" sz="2800" b="0" i="1" kern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r>
                          <a:rPr lang="en-US" altLang="zh-TW" sz="2800" b="0" i="1" kern="0" smtClean="0">
                            <a:latin typeface="Cambria Math" panose="02040503050406030204" pitchFamily="18" charset="0"/>
                            <a:ea typeface="+mn-ea"/>
                          </a:rPr>
                          <m:t>𝐺𝑀𝑎</m:t>
                        </m:r>
                        <m:r>
                          <a:rPr lang="en-US" altLang="zh-TW" sz="2800" b="0" i="1" kern="0" smtClean="0">
                            <a:latin typeface="Cambria Math" panose="02040503050406030204" pitchFamily="18" charset="0"/>
                            <a:ea typeface="+mn-ea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zh-TW" sz="2800" b="0" i="1" kern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TW" sz="2800" b="0" i="1" kern="0" smtClean="0">
                                <a:latin typeface="Cambria Math" panose="02040503050406030204" pitchFamily="18" charset="0"/>
                                <a:ea typeface="+mn-ea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800" b="0" i="1" kern="0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GB" altLang="zh-TW" sz="2800" i="0" kern="0" dirty="0">
                    <a:latin typeface="Comic Sans MS" pitchFamily="66" charset="0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800" b="0" i="1" kern="0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lang="en-US" altLang="zh-TW" sz="2800" b="0" i="1" kern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TW" sz="2800" b="0" i="1" kern="0" smtClean="0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ad>
                      <m:radPr>
                        <m:degHide m:val="on"/>
                        <m:ctrlPr>
                          <a:rPr lang="en-US" altLang="zh-TW" sz="2800" b="0" i="1" kern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r>
                          <a:rPr lang="en-US" altLang="zh-TW" sz="2800" b="0" i="1" kern="0" smtClean="0">
                            <a:latin typeface="Cambria Math" panose="02040503050406030204" pitchFamily="18" charset="0"/>
                            <a:ea typeface="+mn-ea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TW" sz="2800" b="0" i="1" kern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TW" sz="2800" b="0" i="1" kern="0" smtClean="0">
                                <a:latin typeface="Cambria Math" panose="02040503050406030204" pitchFamily="18" charset="0"/>
                                <a:ea typeface="+mn-ea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800" b="0" i="1" kern="0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GB" altLang="zh-TW" sz="2800" i="0" kern="0" dirty="0">
                    <a:latin typeface="Comic Sans MS" pitchFamily="66" charset="0"/>
                    <a:ea typeface="+mn-ea"/>
                  </a:rPr>
                  <a:t> and </a:t>
                </a:r>
                <a:r>
                  <a:rPr lang="en-GB" altLang="zh-HK" sz="2800" dirty="0"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GB" altLang="zh-HK" sz="2800" i="0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:r>
                  <a:rPr lang="en-GB" altLang="zh-HK" sz="2800" dirty="0" err="1">
                    <a:latin typeface="Symbol" pitchFamily="18" charset="2"/>
                    <a:cs typeface="Times New Roman" pitchFamily="18" charset="0"/>
                  </a:rPr>
                  <a:t>p</a:t>
                </a:r>
                <a:r>
                  <a:rPr lang="en-GB" altLang="zh-HK" sz="2800" dirty="0" err="1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en-GB" altLang="zh-TW" sz="2800" i="0" kern="0" dirty="0">
                    <a:latin typeface="Comic Sans MS" pitchFamily="66" charset="0"/>
                    <a:ea typeface="+mn-ea"/>
                  </a:rPr>
                  <a:t>, we have</a:t>
                </a:r>
                <a:endParaRPr lang="en-US" altLang="zh-TW" sz="2800" i="0" kern="0" dirty="0">
                  <a:latin typeface="Comic Sans MS" pitchFamily="66" charset="0"/>
                  <a:ea typeface="+mn-ea"/>
                </a:endParaRPr>
              </a:p>
            </p:txBody>
          </p:sp>
        </mc:Choice>
        <mc:Fallback xmlns="">
          <p:sp>
            <p:nvSpPr>
              <p:cNvPr id="12" name="Rectangle 10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2" y="2132954"/>
                <a:ext cx="8080375" cy="1296045"/>
              </a:xfrm>
              <a:prstGeom prst="rect">
                <a:avLst/>
              </a:prstGeom>
              <a:blipFill>
                <a:blip r:embed="rId7"/>
                <a:stretch>
                  <a:fillRect l="-1508" b="-2452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27"/>
          <p:cNvSpPr>
            <a:spLocks noChangeArrowheads="1"/>
          </p:cNvSpPr>
          <p:nvPr/>
        </p:nvSpPr>
        <p:spPr bwMode="auto">
          <a:xfrm>
            <a:off x="611188" y="199554"/>
            <a:ext cx="78486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 err="1">
                <a:latin typeface="Arial" charset="0"/>
              </a:rPr>
              <a:t>Kepler’s</a:t>
            </a:r>
            <a:r>
              <a:rPr lang="en-US" altLang="zh-TW" sz="2800" i="0" dirty="0">
                <a:latin typeface="Arial" charset="0"/>
              </a:rPr>
              <a:t> Third Law: Derived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圖片 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052736"/>
            <a:ext cx="453707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028"/>
          <p:cNvSpPr txBox="1">
            <a:spLocks noChangeArrowheads="1"/>
          </p:cNvSpPr>
          <p:nvPr/>
        </p:nvSpPr>
        <p:spPr bwMode="auto">
          <a:xfrm>
            <a:off x="179388" y="3803128"/>
            <a:ext cx="374491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latin typeface="Comic Sans MS" pitchFamily="66" charset="0"/>
                <a:ea typeface="+mn-ea"/>
              </a:rPr>
              <a:t>                            (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8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a)  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p:sp>
        <p:nvSpPr>
          <p:cNvPr id="15" name="Rectangle 1028"/>
          <p:cNvSpPr txBox="1">
            <a:spLocks noChangeArrowheads="1"/>
          </p:cNvSpPr>
          <p:nvPr/>
        </p:nvSpPr>
        <p:spPr bwMode="auto">
          <a:xfrm>
            <a:off x="179388" y="4835624"/>
            <a:ext cx="374491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latin typeface="Comic Sans MS" pitchFamily="66" charset="0"/>
                <a:ea typeface="+mn-ea"/>
              </a:rPr>
              <a:t>                            (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8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b)  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p:sp>
        <p:nvSpPr>
          <p:cNvPr id="18" name="Rectangle 1028"/>
          <p:cNvSpPr txBox="1">
            <a:spLocks noChangeArrowheads="1"/>
          </p:cNvSpPr>
          <p:nvPr/>
        </p:nvSpPr>
        <p:spPr bwMode="auto">
          <a:xfrm>
            <a:off x="4571181" y="4183029"/>
            <a:ext cx="374491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600" i="0" kern="0" dirty="0">
                <a:solidFill>
                  <a:srgbClr val="003399"/>
                </a:solidFill>
                <a:latin typeface="Comic Sans MS" pitchFamily="66" charset="0"/>
                <a:ea typeface="+mn-ea"/>
              </a:rPr>
              <a:t>reduced mass:</a:t>
            </a:r>
            <a:endParaRPr lang="en-US" altLang="zh-TW" sz="2600" i="0" kern="0" dirty="0">
              <a:solidFill>
                <a:srgbClr val="003399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2305" name="TextBox 15"/>
          <p:cNvSpPr txBox="1">
            <a:spLocks noChangeArrowheads="1"/>
          </p:cNvSpPr>
          <p:nvPr/>
        </p:nvSpPr>
        <p:spPr bwMode="auto">
          <a:xfrm>
            <a:off x="4139952" y="1988840"/>
            <a:ext cx="5762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000" i="0" dirty="0">
                <a:solidFill>
                  <a:srgbClr val="C00000"/>
                </a:solidFill>
                <a:latin typeface="Arial Narrow" pitchFamily="34" charset="0"/>
              </a:rPr>
              <a:t>CM</a:t>
            </a:r>
            <a:endParaRPr lang="zh-TW" altLang="en-US" sz="2000" i="0" dirty="0">
              <a:solidFill>
                <a:srgbClr val="C00000"/>
              </a:solidFill>
              <a:latin typeface="Arial Narrow" pitchFamily="34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90513" y="2924944"/>
            <a:ext cx="180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i="0" dirty="0">
                <a:solidFill>
                  <a:srgbClr val="003399"/>
                </a:solidFill>
                <a:latin typeface="Arial Narrow" pitchFamily="34" charset="0"/>
              </a:rPr>
              <a:t>proportional to </a:t>
            </a:r>
            <a:endParaRPr lang="zh-TW" altLang="en-US" i="0" dirty="0">
              <a:solidFill>
                <a:srgbClr val="003399"/>
              </a:solidFill>
              <a:latin typeface="Arial Narrow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55576" y="3501008"/>
            <a:ext cx="1944216" cy="2187696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23" name="Rectangle 1027"/>
          <p:cNvSpPr>
            <a:spLocks noChangeArrowheads="1"/>
          </p:cNvSpPr>
          <p:nvPr/>
        </p:nvSpPr>
        <p:spPr bwMode="auto">
          <a:xfrm>
            <a:off x="611188" y="199554"/>
            <a:ext cx="784860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zh-TW" sz="2800" i="0" dirty="0" err="1">
                <a:latin typeface="Arial" charset="0"/>
              </a:rPr>
              <a:t>Kepler’s</a:t>
            </a:r>
            <a:r>
              <a:rPr lang="en-US" altLang="zh-TW" sz="2800" i="0" dirty="0">
                <a:latin typeface="Arial" charset="0"/>
              </a:rPr>
              <a:t> laws of planetary motion: </a:t>
            </a:r>
            <a:r>
              <a:rPr lang="en-US" altLang="zh-TW" sz="2800" i="0" dirty="0">
                <a:solidFill>
                  <a:srgbClr val="7030A0"/>
                </a:solidFill>
                <a:latin typeface="Arial" charset="0"/>
              </a:rPr>
              <a:t>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59385" y="2502992"/>
                <a:ext cx="4752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HK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HK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HK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HK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HK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HK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HK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HK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385" y="2502992"/>
                <a:ext cx="475220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392778" y="2909481"/>
                <a:ext cx="1548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78" y="2909481"/>
                <a:ext cx="1548320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31783" y="3371146"/>
                <a:ext cx="2009315" cy="2317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83" y="3371146"/>
                <a:ext cx="2009315" cy="23175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12290" y="4056664"/>
                <a:ext cx="2484796" cy="785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90" y="4056664"/>
                <a:ext cx="2484796" cy="7852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28"/>
          <p:cNvSpPr txBox="1">
            <a:spLocks noChangeArrowheads="1"/>
          </p:cNvSpPr>
          <p:nvPr/>
        </p:nvSpPr>
        <p:spPr bwMode="auto">
          <a:xfrm>
            <a:off x="5795963" y="1628800"/>
            <a:ext cx="7921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latin typeface="Comic Sans MS" pitchFamily="66" charset="0"/>
                <a:ea typeface="+mn-ea"/>
              </a:rPr>
              <a:t>(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9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)  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p:sp>
        <p:nvSpPr>
          <p:cNvPr id="133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5" name="Rectangle 14"/>
          <p:cNvSpPr/>
          <p:nvPr/>
        </p:nvSpPr>
        <p:spPr>
          <a:xfrm>
            <a:off x="684213" y="1052736"/>
            <a:ext cx="376237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i="0" kern="0" dirty="0">
                <a:latin typeface="Comic Sans MS" pitchFamily="66" charset="0"/>
              </a:rPr>
              <a:t>Total angular momentum:</a:t>
            </a:r>
            <a:endParaRPr lang="zh-TW" altLang="en-US" dirty="0"/>
          </a:p>
        </p:txBody>
      </p:sp>
      <p:sp>
        <p:nvSpPr>
          <p:cNvPr id="1332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7" name="Rectangle 16"/>
          <p:cNvSpPr/>
          <p:nvPr/>
        </p:nvSpPr>
        <p:spPr>
          <a:xfrm>
            <a:off x="755650" y="2613249"/>
            <a:ext cx="7777163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i="0" kern="0" dirty="0">
                <a:latin typeface="Comic Sans MS" pitchFamily="66" charset="0"/>
              </a:rPr>
              <a:t>Equations of motion:                           ,  </a:t>
            </a:r>
            <a:endParaRPr lang="zh-TW" altLang="en-US" dirty="0"/>
          </a:p>
        </p:txBody>
      </p:sp>
      <p:sp>
        <p:nvSpPr>
          <p:cNvPr id="21" name="Rectangle 1028"/>
          <p:cNvSpPr txBox="1">
            <a:spLocks noChangeArrowheads="1"/>
          </p:cNvSpPr>
          <p:nvPr/>
        </p:nvSpPr>
        <p:spPr bwMode="auto">
          <a:xfrm>
            <a:off x="5795963" y="3332386"/>
            <a:ext cx="7921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latin typeface="Comic Sans MS" pitchFamily="66" charset="0"/>
                <a:ea typeface="+mn-ea"/>
              </a:rPr>
              <a:t>(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10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)  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p:sp>
        <p:nvSpPr>
          <p:cNvPr id="13330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cxnSp>
        <p:nvCxnSpPr>
          <p:cNvPr id="13331" name="Straight Arrow Connector 25"/>
          <p:cNvCxnSpPr>
            <a:cxnSpLocks noChangeShapeType="1"/>
          </p:cNvCxnSpPr>
          <p:nvPr/>
        </p:nvCxnSpPr>
        <p:spPr bwMode="auto">
          <a:xfrm flipV="1">
            <a:off x="2843808" y="3662814"/>
            <a:ext cx="1224136" cy="774299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 type="arrow" w="med" len="med"/>
          </a:ln>
        </p:spPr>
      </p:cxnSp>
      <p:sp>
        <p:nvSpPr>
          <p:cNvPr id="13332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13319" name="Object 12"/>
          <p:cNvGraphicFramePr>
            <a:graphicFrameLocks noChangeAspect="1"/>
          </p:cNvGraphicFramePr>
          <p:nvPr/>
        </p:nvGraphicFramePr>
        <p:xfrm>
          <a:off x="2411760" y="4437112"/>
          <a:ext cx="1368152" cy="370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0" name="Equation" r:id="rId3" imgW="812447" imgH="215806" progId="Equation.3">
                  <p:embed/>
                </p:oleObj>
              </mc:Choice>
              <mc:Fallback>
                <p:oleObj name="Equation" r:id="rId3" imgW="812447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4437112"/>
                        <a:ext cx="1368152" cy="3706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25" name="Rectangle 1028"/>
          <p:cNvSpPr txBox="1">
            <a:spLocks noChangeArrowheads="1"/>
          </p:cNvSpPr>
          <p:nvPr/>
        </p:nvSpPr>
        <p:spPr bwMode="auto">
          <a:xfrm>
            <a:off x="683568" y="4365104"/>
            <a:ext cx="1944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i="0" kern="0" dirty="0">
                <a:solidFill>
                  <a:srgbClr val="003399"/>
                </a:solidFill>
                <a:latin typeface="Comic Sans MS" pitchFamily="66" charset="0"/>
                <a:ea typeface="+mn-ea"/>
              </a:rPr>
              <a:t>total mass:</a:t>
            </a:r>
            <a:endParaRPr lang="en-US" altLang="zh-TW" i="0" kern="0" dirty="0">
              <a:solidFill>
                <a:srgbClr val="003399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26" name="Rectangle 1027"/>
          <p:cNvSpPr>
            <a:spLocks noChangeArrowheads="1"/>
          </p:cNvSpPr>
          <p:nvPr/>
        </p:nvSpPr>
        <p:spPr bwMode="auto">
          <a:xfrm>
            <a:off x="611188" y="199554"/>
            <a:ext cx="7848600" cy="52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zh-TW" sz="2800" i="0" dirty="0" err="1">
                <a:latin typeface="Arial" charset="0"/>
              </a:rPr>
              <a:t>Kepler’s</a:t>
            </a:r>
            <a:r>
              <a:rPr lang="en-US" altLang="zh-TW" sz="2800" i="0" dirty="0">
                <a:latin typeface="Arial" charset="0"/>
              </a:rPr>
              <a:t> laws of planetary motion: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815941" y="1004398"/>
                <a:ext cx="4752205" cy="506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941" y="1004398"/>
                <a:ext cx="4752205" cy="5067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835920" y="1628800"/>
                <a:ext cx="4752205" cy="506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HK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HK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3399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920" y="1628800"/>
                <a:ext cx="4752205" cy="5067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779941" y="2437670"/>
                <a:ext cx="5388443" cy="1153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   −</m:t>
                      </m:r>
                      <m:f>
                        <m:f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H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HK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H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HK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HK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HK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HK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41" y="2437670"/>
                <a:ext cx="5388443" cy="115313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770930" y="3327462"/>
                <a:ext cx="18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HK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HK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HK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HK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HK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HK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HK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HK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HK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en-HK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930" y="3327462"/>
                <a:ext cx="1872371" cy="783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332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13328" name="圖片 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1528" y="1041098"/>
            <a:ext cx="6900944" cy="219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0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3332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1104441" y="3252522"/>
                <a:ext cx="7191424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GB" altLang="zh-TW" i="0" dirty="0">
                    <a:solidFill>
                      <a:srgbClr val="003399"/>
                    </a:solidFill>
                    <a:latin typeface="Comic Sans MS" pitchFamily="66" charset="0"/>
                  </a:rPr>
                  <a:t>The 2-body motion is equivalent to 1-body motion with the reduced mass </a:t>
                </a:r>
                <a:r>
                  <a:rPr lang="en-GB" altLang="zh-TW" dirty="0">
                    <a:solidFill>
                      <a:srgbClr val="003399"/>
                    </a:solidFill>
                    <a:latin typeface="Symbol" pitchFamily="18" charset="2"/>
                    <a:cs typeface="Times New Roman" pitchFamily="18" charset="0"/>
                  </a:rPr>
                  <a:t>m</a:t>
                </a:r>
                <a:r>
                  <a:rPr lang="en-GB" altLang="zh-TW" i="0" dirty="0">
                    <a:solidFill>
                      <a:srgbClr val="003399"/>
                    </a:solidFill>
                    <a:latin typeface="Comic Sans MS" pitchFamily="66" charset="0"/>
                  </a:rPr>
                  <a:t> moving about a fixed mass M at a position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altLang="zh-TW" i="1" smtClean="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altLang="zh-TW" i="0" dirty="0">
                    <a:solidFill>
                      <a:srgbClr val="003399"/>
                    </a:solidFill>
                    <a:latin typeface="Comic Sans MS" pitchFamily="66" charset="0"/>
                  </a:rPr>
                  <a:t>.</a:t>
                </a:r>
                <a:endParaRPr lang="zh-TW" altLang="en-US" i="0" dirty="0">
                  <a:solidFill>
                    <a:srgbClr val="003399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4441" y="3252522"/>
                <a:ext cx="7191424" cy="1200329"/>
              </a:xfrm>
              <a:prstGeom prst="rect">
                <a:avLst/>
              </a:prstGeom>
              <a:blipFill>
                <a:blip r:embed="rId3"/>
                <a:stretch>
                  <a:fillRect l="-1271" t="-4082" r="-2119" b="-112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3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26" name="Rectangle 1027"/>
          <p:cNvSpPr>
            <a:spLocks noChangeArrowheads="1"/>
          </p:cNvSpPr>
          <p:nvPr/>
        </p:nvSpPr>
        <p:spPr bwMode="auto">
          <a:xfrm>
            <a:off x="611188" y="199554"/>
            <a:ext cx="7848600" cy="52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zh-TW" sz="2800" i="0" dirty="0" err="1">
                <a:latin typeface="Arial" charset="0"/>
              </a:rPr>
              <a:t>Kepler’s</a:t>
            </a:r>
            <a:r>
              <a:rPr lang="en-US" altLang="zh-TW" sz="2800" i="0" dirty="0">
                <a:latin typeface="Arial" charset="0"/>
              </a:rPr>
              <a:t> laws of planetary motion: Revisited</a:t>
            </a:r>
          </a:p>
        </p:txBody>
      </p:sp>
      <p:pic>
        <p:nvPicPr>
          <p:cNvPr id="23" name="圖片 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6605" y="4437112"/>
            <a:ext cx="6900944" cy="219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46605" y="4521861"/>
                <a:ext cx="21101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5" y="4521861"/>
                <a:ext cx="2110129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405389" y="4735353"/>
                <a:ext cx="45743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89" y="4735353"/>
                <a:ext cx="45743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364829" y="5693543"/>
            <a:ext cx="4670648" cy="8843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220002" y="1492305"/>
            <a:ext cx="4858007" cy="6720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F89F6A-04E2-4196-A4D1-0C6F8E052559}"/>
              </a:ext>
            </a:extLst>
          </p:cNvPr>
          <p:cNvSpPr txBox="1"/>
          <p:nvPr/>
        </p:nvSpPr>
        <p:spPr>
          <a:xfrm>
            <a:off x="179512" y="4149080"/>
            <a:ext cx="718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等效</a:t>
            </a:r>
          </a:p>
        </p:txBody>
      </p:sp>
    </p:spTree>
    <p:extLst>
      <p:ext uri="{BB962C8B-B14F-4D97-AF65-F5344CB8AC3E}">
        <p14:creationId xmlns:p14="http://schemas.microsoft.com/office/powerpoint/2010/main" val="310042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434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434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43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434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4348" name="Rectangle 15"/>
          <p:cNvSpPr>
            <a:spLocks noChangeArrowheads="1"/>
          </p:cNvSpPr>
          <p:nvPr/>
        </p:nvSpPr>
        <p:spPr bwMode="auto">
          <a:xfrm>
            <a:off x="467544" y="1181070"/>
            <a:ext cx="3816424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altLang="zh-TW" sz="2800" i="0" dirty="0">
                <a:latin typeface="Comic Sans MS" pitchFamily="66" charset="0"/>
              </a:rPr>
              <a:t>The locus    (i.e., relative motion) is a path of a conic section.</a:t>
            </a:r>
            <a:endParaRPr lang="zh-TW" altLang="en-US" i="0" dirty="0">
              <a:latin typeface="Comic Sans MS" pitchFamily="66" charset="0"/>
            </a:endParaRPr>
          </a:p>
        </p:txBody>
      </p:sp>
      <p:pic>
        <p:nvPicPr>
          <p:cNvPr id="14349" name="圖片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0771" y="908720"/>
            <a:ext cx="4061669" cy="2388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50" name="Rectangle 28"/>
          <p:cNvSpPr>
            <a:spLocks noChangeArrowheads="1"/>
          </p:cNvSpPr>
          <p:nvPr/>
        </p:nvSpPr>
        <p:spPr bwMode="auto">
          <a:xfrm>
            <a:off x="8244408" y="1156742"/>
            <a:ext cx="533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zh-TW" sz="2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altLang="zh-TW" sz="2000" i="0" baseline="-25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zh-TW" sz="2000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endParaRPr lang="zh-TW" altLang="en-US" sz="2000" dirty="0"/>
          </a:p>
        </p:txBody>
      </p:sp>
      <p:sp>
        <p:nvSpPr>
          <p:cNvPr id="14351" name="Rectangle 29"/>
          <p:cNvSpPr>
            <a:spLocks noChangeArrowheads="1"/>
          </p:cNvSpPr>
          <p:nvPr/>
        </p:nvSpPr>
        <p:spPr bwMode="auto">
          <a:xfrm>
            <a:off x="7020272" y="2132856"/>
            <a:ext cx="533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zh-TW" sz="2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TW" sz="2000" i="0" baseline="-25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zh-TW" sz="2000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endParaRPr lang="zh-TW" altLang="en-US" sz="2000" dirty="0"/>
          </a:p>
        </p:txBody>
      </p:sp>
      <p:sp>
        <p:nvSpPr>
          <p:cNvPr id="14353" name="TextBox 16"/>
          <p:cNvSpPr txBox="1">
            <a:spLocks noChangeArrowheads="1"/>
          </p:cNvSpPr>
          <p:nvPr/>
        </p:nvSpPr>
        <p:spPr bwMode="auto">
          <a:xfrm>
            <a:off x="611560" y="3284984"/>
            <a:ext cx="75608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The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formulae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are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in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the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same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forms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as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before  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(just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change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the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planet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mass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to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the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reduced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mass).</a:t>
            </a:r>
            <a:endParaRPr lang="zh-TW" altLang="en-US" i="0" dirty="0">
              <a:solidFill>
                <a:srgbClr val="003399"/>
              </a:solidFill>
              <a:latin typeface="Comic Sans MS" pitchFamily="66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19" name="Rectangle 1027"/>
          <p:cNvSpPr>
            <a:spLocks noChangeArrowheads="1"/>
          </p:cNvSpPr>
          <p:nvPr/>
        </p:nvSpPr>
        <p:spPr bwMode="auto">
          <a:xfrm>
            <a:off x="611188" y="199554"/>
            <a:ext cx="784860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zh-TW" sz="2800" i="0" dirty="0" err="1">
                <a:latin typeface="Arial" charset="0"/>
              </a:rPr>
              <a:t>Kepler’s</a:t>
            </a:r>
            <a:r>
              <a:rPr lang="en-US" altLang="zh-TW" sz="2800" i="0" dirty="0">
                <a:latin typeface="Arial" charset="0"/>
              </a:rPr>
              <a:t> First law: Revisited</a:t>
            </a:r>
          </a:p>
        </p:txBody>
      </p:sp>
      <p:pic>
        <p:nvPicPr>
          <p:cNvPr id="20" name="Picture 13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4264536"/>
            <a:ext cx="2592288" cy="259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251520" y="4270075"/>
            <a:ext cx="5112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GB" altLang="zh-HK" sz="2600" i="0" dirty="0">
                <a:latin typeface="Comic Sans MS" pitchFamily="66" charset="0"/>
                <a:cs typeface="Times New Roman" pitchFamily="18" charset="0"/>
              </a:rPr>
              <a:t>Moreover,      and     are proportional to    . </a:t>
            </a:r>
            <a:endParaRPr lang="en-GB" altLang="zh-HK" sz="2600" i="0" dirty="0">
              <a:latin typeface="Comic Sans MS" pitchFamily="66" charset="0"/>
            </a:endParaRP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251520" y="5175412"/>
            <a:ext cx="5544616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GB" altLang="zh-HK" sz="2600" i="0" dirty="0">
                <a:solidFill>
                  <a:srgbClr val="003399"/>
                </a:solidFill>
                <a:latin typeface="Comic Sans MS" pitchFamily="66" charset="0"/>
                <a:cs typeface="Times New Roman" pitchFamily="18" charset="0"/>
              </a:rPr>
              <a:t>Each object in a binary orbit moves about the centre of mass in a conic section</a:t>
            </a:r>
            <a:r>
              <a:rPr lang="en-GB" altLang="zh-HK" sz="2600" i="0" dirty="0">
                <a:latin typeface="Comic Sans MS" pitchFamily="66" charset="0"/>
                <a:cs typeface="Times New Roman" pitchFamily="18" charset="0"/>
              </a:rPr>
              <a:t>, with the centre of mass occupying one focus.</a:t>
            </a:r>
            <a:r>
              <a:rPr lang="en-US" altLang="zh-TW" sz="2600" i="0" dirty="0">
                <a:latin typeface="Comic Sans MS" pitchFamily="66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37614" y="1168285"/>
                <a:ext cx="476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614" y="1168285"/>
                <a:ext cx="47628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941223" y="4230242"/>
                <a:ext cx="55816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HK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223" y="4230242"/>
                <a:ext cx="558165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000016" y="4230242"/>
                <a:ext cx="56586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HK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016" y="4230242"/>
                <a:ext cx="565861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655993" y="4645946"/>
                <a:ext cx="45486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993" y="4645946"/>
                <a:ext cx="454868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55976" y="1915241"/>
            <a:ext cx="4320480" cy="3096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03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4988" y="1733971"/>
            <a:ext cx="4267200" cy="33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650" y="836712"/>
            <a:ext cx="7272338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800" i="0" kern="0" dirty="0">
                <a:solidFill>
                  <a:srgbClr val="0B0C17"/>
                </a:solidFill>
                <a:latin typeface="Comic Sans MS" pitchFamily="66" charset="0"/>
                <a:ea typeface="新細明體"/>
              </a:rPr>
              <a:t>The position vector    sweeps over equal areas in equal intervals of time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59</a:t>
            </a:fld>
            <a:endParaRPr lang="en-US" altLang="zh-TW"/>
          </a:p>
        </p:txBody>
      </p:sp>
      <p:sp>
        <p:nvSpPr>
          <p:cNvPr id="10" name="Rectangle 1027"/>
          <p:cNvSpPr>
            <a:spLocks noChangeArrowheads="1"/>
          </p:cNvSpPr>
          <p:nvPr/>
        </p:nvSpPr>
        <p:spPr bwMode="auto">
          <a:xfrm>
            <a:off x="611188" y="199554"/>
            <a:ext cx="784860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zh-TW" sz="2800" i="0" dirty="0" err="1">
                <a:latin typeface="Arial" charset="0"/>
              </a:rPr>
              <a:t>Kepler’s</a:t>
            </a:r>
            <a:r>
              <a:rPr lang="en-US" altLang="zh-TW" sz="2800" i="0" dirty="0">
                <a:latin typeface="Arial" charset="0"/>
              </a:rPr>
              <a:t> Second law: Revisited</a:t>
            </a:r>
          </a:p>
        </p:txBody>
      </p:sp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611560" y="5085184"/>
            <a:ext cx="75608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The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formulae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are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in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the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same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forms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as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before  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(just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change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the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planet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mass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to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the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reduced</a:t>
            </a:r>
            <a:r>
              <a:rPr lang="zh-TW" altLang="en-US" i="0" dirty="0">
                <a:solidFill>
                  <a:srgbClr val="003399"/>
                </a:solidFill>
                <a:latin typeface="Comic Sans MS" pitchFamily="66" charset="0"/>
              </a:rPr>
              <a:t> </a:t>
            </a:r>
            <a:r>
              <a:rPr lang="en-US" altLang="zh-TW" i="0" dirty="0">
                <a:solidFill>
                  <a:srgbClr val="003399"/>
                </a:solidFill>
                <a:latin typeface="Comic Sans MS" pitchFamily="66" charset="0"/>
              </a:rPr>
              <a:t>mass).</a:t>
            </a:r>
            <a:endParaRPr lang="zh-TW" altLang="en-US" i="0" dirty="0">
              <a:solidFill>
                <a:srgbClr val="003399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028087" y="815536"/>
                <a:ext cx="476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087" y="815536"/>
                <a:ext cx="47628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635896" y="4005064"/>
            <a:ext cx="5148064" cy="2696146"/>
            <a:chOff x="4139952" y="1484784"/>
            <a:chExt cx="5004048" cy="2552130"/>
          </a:xfrm>
        </p:grpSpPr>
        <p:grpSp>
          <p:nvGrpSpPr>
            <p:cNvPr id="14" name="Group 13"/>
            <p:cNvGrpSpPr/>
            <p:nvPr/>
          </p:nvGrpSpPr>
          <p:grpSpPr>
            <a:xfrm>
              <a:off x="4139952" y="1484784"/>
              <a:ext cx="5004048" cy="2552130"/>
              <a:chOff x="2667000" y="3810000"/>
              <a:chExt cx="5181600" cy="2624138"/>
            </a:xfrm>
          </p:grpSpPr>
          <p:pic>
            <p:nvPicPr>
              <p:cNvPr id="36867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667000" y="3810000"/>
                <a:ext cx="5181600" cy="2624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" name="Group 5"/>
              <p:cNvGrpSpPr>
                <a:grpSpLocks/>
              </p:cNvGrpSpPr>
              <p:nvPr/>
            </p:nvGrpSpPr>
            <p:grpSpPr bwMode="auto">
              <a:xfrm>
                <a:off x="3581400" y="3810000"/>
                <a:ext cx="3276600" cy="2590800"/>
                <a:chOff x="2256" y="2400"/>
                <a:chExt cx="2064" cy="1632"/>
              </a:xfrm>
            </p:grpSpPr>
            <p:grpSp>
              <p:nvGrpSpPr>
                <p:cNvPr id="36871" name="Group 6"/>
                <p:cNvGrpSpPr>
                  <a:grpSpLocks/>
                </p:cNvGrpSpPr>
                <p:nvPr/>
              </p:nvGrpSpPr>
              <p:grpSpPr bwMode="auto">
                <a:xfrm>
                  <a:off x="2256" y="2400"/>
                  <a:ext cx="2064" cy="1632"/>
                  <a:chOff x="2304" y="2544"/>
                  <a:chExt cx="2064" cy="1632"/>
                </a:xfrm>
              </p:grpSpPr>
              <p:sp>
                <p:nvSpPr>
                  <p:cNvPr id="36876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360"/>
                    <a:ext cx="206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3366CC"/>
                    </a:solidFill>
                    <a:round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77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3360" y="2544"/>
                    <a:ext cx="0" cy="1632"/>
                  </a:xfrm>
                  <a:prstGeom prst="line">
                    <a:avLst/>
                  </a:prstGeom>
                  <a:noFill/>
                  <a:ln w="28575">
                    <a:solidFill>
                      <a:srgbClr val="3366CC"/>
                    </a:solidFill>
                    <a:round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872" name="Line 9"/>
                <p:cNvSpPr>
                  <a:spLocks noChangeShapeType="1"/>
                </p:cNvSpPr>
                <p:nvPr/>
              </p:nvSpPr>
              <p:spPr bwMode="auto">
                <a:xfrm>
                  <a:off x="3312" y="3120"/>
                  <a:ext cx="1008" cy="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7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712" y="2880"/>
                  <a:ext cx="240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Font typeface="Monotype Sorts" charset="2"/>
                    <a:buNone/>
                  </a:pPr>
                  <a:r>
                    <a:rPr lang="en-US" altLang="zh-TW" dirty="0">
                      <a:solidFill>
                        <a:srgbClr val="FF3300"/>
                      </a:solidFill>
                      <a:latin typeface="Times New Roman" pitchFamily="18" charset="0"/>
                    </a:rPr>
                    <a:t>a</a:t>
                  </a:r>
                </a:p>
              </p:txBody>
            </p:sp>
            <p:sp>
              <p:nvSpPr>
                <p:cNvPr id="36874" name="Line 11"/>
                <p:cNvSpPr>
                  <a:spLocks noChangeShapeType="1"/>
                </p:cNvSpPr>
                <p:nvPr/>
              </p:nvSpPr>
              <p:spPr bwMode="auto">
                <a:xfrm>
                  <a:off x="2688" y="3120"/>
                  <a:ext cx="608" cy="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75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736" y="2872"/>
                  <a:ext cx="576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Font typeface="Monotype Sorts" charset="2"/>
                    <a:buNone/>
                  </a:pPr>
                  <a:r>
                    <a:rPr lang="en-US" altLang="zh-TW" dirty="0">
                      <a:solidFill>
                        <a:srgbClr val="FF3300"/>
                      </a:solidFill>
                      <a:latin typeface="Times New Roman" pitchFamily="18" charset="0"/>
                    </a:rPr>
                    <a:t>c</a:t>
                  </a:r>
                  <a:r>
                    <a:rPr lang="en-US" altLang="zh-TW" dirty="0">
                      <a:solidFill>
                        <a:srgbClr val="003399"/>
                      </a:solidFill>
                      <a:latin typeface="Times New Roman" pitchFamily="18" charset="0"/>
                    </a:rPr>
                    <a:t>=ea</a:t>
                  </a:r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>
              <a:off x="5029448" y="3140968"/>
              <a:ext cx="3214960" cy="643369"/>
              <a:chOff x="5029448" y="3140968"/>
              <a:chExt cx="3214960" cy="643369"/>
            </a:xfrm>
          </p:grpSpPr>
          <p:sp>
            <p:nvSpPr>
              <p:cNvPr id="16" name="Line 6"/>
              <p:cNvSpPr>
                <a:spLocks noChangeShapeType="1"/>
              </p:cNvSpPr>
              <p:nvPr/>
            </p:nvSpPr>
            <p:spPr bwMode="auto">
              <a:xfrm flipV="1">
                <a:off x="5684088" y="3178696"/>
                <a:ext cx="2560320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Text Box 7"/>
              <p:cNvSpPr txBox="1">
                <a:spLocks noChangeArrowheads="1"/>
              </p:cNvSpPr>
              <p:nvPr/>
            </p:nvSpPr>
            <p:spPr bwMode="auto">
              <a:xfrm>
                <a:off x="5580112" y="3384227"/>
                <a:ext cx="10224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 typeface="Monotype Sorts" charset="2"/>
                  <a:buNone/>
                </a:pPr>
                <a:r>
                  <a:rPr lang="en-US" altLang="zh-TW" sz="2000" dirty="0">
                    <a:solidFill>
                      <a:srgbClr val="003399"/>
                    </a:solidFill>
                    <a:latin typeface="Times New Roman" pitchFamily="18" charset="0"/>
                  </a:rPr>
                  <a:t>a</a:t>
                </a:r>
                <a:r>
                  <a:rPr lang="en-US" altLang="zh-TW" sz="2000" i="0" dirty="0">
                    <a:solidFill>
                      <a:srgbClr val="003399"/>
                    </a:solidFill>
                    <a:latin typeface="Times New Roman" pitchFamily="18" charset="0"/>
                  </a:rPr>
                  <a:t>(1</a:t>
                </a:r>
                <a:r>
                  <a:rPr lang="en-US" altLang="zh-TW" sz="2000" dirty="0">
                    <a:solidFill>
                      <a:srgbClr val="003399"/>
                    </a:solidFill>
                    <a:latin typeface="Times New Roman" pitchFamily="18" charset="0"/>
                  </a:rPr>
                  <a:t> - e</a:t>
                </a:r>
                <a:r>
                  <a:rPr lang="en-US" altLang="zh-TW" sz="2000" i="0" dirty="0">
                    <a:solidFill>
                      <a:srgbClr val="003399"/>
                    </a:solidFill>
                    <a:latin typeface="Times New Roman" pitchFamily="18" charset="0"/>
                  </a:rPr>
                  <a:t>)</a:t>
                </a:r>
              </a:p>
            </p:txBody>
          </p:sp>
          <p:sp>
            <p:nvSpPr>
              <p:cNvPr id="18" name="Line 8"/>
              <p:cNvSpPr>
                <a:spLocks noChangeShapeType="1"/>
              </p:cNvSpPr>
              <p:nvPr/>
            </p:nvSpPr>
            <p:spPr bwMode="auto">
              <a:xfrm flipV="1">
                <a:off x="5029448" y="3178696"/>
                <a:ext cx="649224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" name="Text Box 9"/>
              <p:cNvSpPr txBox="1">
                <a:spLocks noChangeArrowheads="1"/>
              </p:cNvSpPr>
              <p:nvPr/>
            </p:nvSpPr>
            <p:spPr bwMode="auto">
              <a:xfrm>
                <a:off x="6789948" y="3140968"/>
                <a:ext cx="10224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 typeface="Monotype Sorts" charset="2"/>
                  <a:buNone/>
                </a:pPr>
                <a:r>
                  <a:rPr lang="en-US" altLang="zh-TW" sz="2000" dirty="0">
                    <a:solidFill>
                      <a:srgbClr val="003399"/>
                    </a:solidFill>
                    <a:latin typeface="Times New Roman" pitchFamily="18" charset="0"/>
                  </a:rPr>
                  <a:t>a</a:t>
                </a:r>
                <a:r>
                  <a:rPr lang="en-US" altLang="zh-TW" sz="2000" i="0" dirty="0">
                    <a:solidFill>
                      <a:srgbClr val="003399"/>
                    </a:solidFill>
                    <a:latin typeface="Times New Roman" pitchFamily="18" charset="0"/>
                  </a:rPr>
                  <a:t>(1</a:t>
                </a:r>
                <a:r>
                  <a:rPr lang="en-US" altLang="zh-TW" sz="2000" dirty="0">
                    <a:solidFill>
                      <a:srgbClr val="003399"/>
                    </a:solidFill>
                    <a:latin typeface="Times New Roman" pitchFamily="18" charset="0"/>
                  </a:rPr>
                  <a:t> + e</a:t>
                </a:r>
                <a:r>
                  <a:rPr lang="en-US" altLang="zh-TW" sz="2000" i="0" dirty="0">
                    <a:solidFill>
                      <a:srgbClr val="003399"/>
                    </a:solidFill>
                    <a:latin typeface="Times New Roman" pitchFamily="18" charset="0"/>
                  </a:rPr>
                  <a:t>)</a:t>
                </a:r>
              </a:p>
            </p:txBody>
          </p:sp>
          <p:sp>
            <p:nvSpPr>
              <p:cNvPr id="20" name="Line 10"/>
              <p:cNvSpPr>
                <a:spLocks noChangeShapeType="1"/>
              </p:cNvSpPr>
              <p:nvPr/>
            </p:nvSpPr>
            <p:spPr bwMode="auto">
              <a:xfrm>
                <a:off x="5364089" y="3212976"/>
                <a:ext cx="360040" cy="288032"/>
              </a:xfrm>
              <a:prstGeom prst="line">
                <a:avLst/>
              </a:prstGeom>
              <a:noFill/>
              <a:ln w="9525">
                <a:solidFill>
                  <a:srgbClr val="003399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196752"/>
            <a:ext cx="8424936" cy="2808312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600" b="1" i="1" dirty="0" err="1">
                <a:solidFill>
                  <a:srgbClr val="003399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Kepler's</a:t>
            </a:r>
            <a:r>
              <a:rPr lang="en-US" altLang="zh-TW" sz="2600" b="1" i="1" dirty="0">
                <a:solidFill>
                  <a:srgbClr val="003399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 First Law</a:t>
            </a:r>
            <a:r>
              <a:rPr lang="en-US" altLang="zh-TW" sz="2600" i="1" dirty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: </a:t>
            </a:r>
            <a:r>
              <a:rPr lang="en-US" altLang="zh-TW" sz="2600" i="1" dirty="0">
                <a:solidFill>
                  <a:srgbClr val="C00000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Planetary orbits are </a:t>
            </a:r>
            <a:r>
              <a:rPr lang="en-US" altLang="zh-TW" sz="2600" b="1" i="1" dirty="0">
                <a:solidFill>
                  <a:srgbClr val="C00000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ellipses</a:t>
            </a:r>
            <a:r>
              <a:rPr lang="en-US" altLang="zh-TW" sz="2600" i="1" dirty="0">
                <a:solidFill>
                  <a:srgbClr val="C00000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, with the Sun at one focus.</a:t>
            </a:r>
          </a:p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400" dirty="0">
                <a:latin typeface="Comic Sans MS" pitchFamily="66" charset="0"/>
              </a:rPr>
              <a:t>Two special positions on the major axis:</a:t>
            </a:r>
          </a:p>
          <a:p>
            <a:pPr marL="548640" lvl="1" indent="-182880" eaLnBrk="1" hangingPunct="1">
              <a:lnSpc>
                <a:spcPct val="90000"/>
              </a:lnSpc>
              <a:buClr>
                <a:schemeClr val="tx2"/>
              </a:buClr>
              <a:buSzPct val="85000"/>
              <a:buFont typeface="Arial" pitchFamily="34" charset="0"/>
              <a:buChar char="•"/>
            </a:pPr>
            <a:r>
              <a:rPr lang="en-US" altLang="zh-TW" sz="2300" dirty="0">
                <a:latin typeface="Comic Sans MS" pitchFamily="66" charset="0"/>
              </a:rPr>
              <a:t>The </a:t>
            </a:r>
            <a:r>
              <a:rPr lang="en-US" altLang="zh-TW" sz="2300" i="1" dirty="0">
                <a:latin typeface="Times New Roman" pitchFamily="18" charset="0"/>
              </a:rPr>
              <a:t>perihelion</a:t>
            </a:r>
            <a:r>
              <a:rPr lang="en-US" altLang="zh-TW" sz="2300" dirty="0">
                <a:latin typeface="Comic Sans MS" pitchFamily="66" charset="0"/>
              </a:rPr>
              <a:t> </a:t>
            </a:r>
            <a:r>
              <a:rPr lang="en-US" altLang="zh-TW" sz="2300" dirty="0">
                <a:latin typeface="新細明體" pitchFamily="18" charset="-120"/>
              </a:rPr>
              <a:t>(</a:t>
            </a:r>
            <a:r>
              <a:rPr lang="zh-TW" altLang="en-US" sz="2300" dirty="0">
                <a:latin typeface="新細明體" pitchFamily="18" charset="-120"/>
              </a:rPr>
              <a:t>近日點)</a:t>
            </a:r>
            <a:r>
              <a:rPr lang="zh-TW" altLang="en-US" sz="2300" dirty="0">
                <a:latin typeface="Comic Sans MS" pitchFamily="66" charset="0"/>
              </a:rPr>
              <a:t> </a:t>
            </a:r>
            <a:r>
              <a:rPr lang="en-US" altLang="zh-TW" sz="2300" dirty="0">
                <a:latin typeface="Comic Sans MS" pitchFamily="66" charset="0"/>
              </a:rPr>
              <a:t>is the point of closest approach to the Sun, at a distance of </a:t>
            </a:r>
            <a:r>
              <a:rPr lang="en-US" altLang="zh-TW" sz="2300" i="1" dirty="0">
                <a:solidFill>
                  <a:srgbClr val="003399"/>
                </a:solidFill>
                <a:latin typeface="Times New Roman" pitchFamily="18" charset="0"/>
              </a:rPr>
              <a:t>a</a:t>
            </a:r>
            <a:r>
              <a:rPr lang="en-US" altLang="zh-TW" sz="2300" dirty="0">
                <a:solidFill>
                  <a:srgbClr val="003399"/>
                </a:solidFill>
                <a:latin typeface="Times New Roman" pitchFamily="18" charset="0"/>
              </a:rPr>
              <a:t>(1</a:t>
            </a:r>
            <a:r>
              <a:rPr lang="en-US" altLang="zh-TW" sz="2300" i="1" dirty="0">
                <a:solidFill>
                  <a:srgbClr val="003399"/>
                </a:solidFill>
                <a:latin typeface="Times New Roman" pitchFamily="18" charset="0"/>
              </a:rPr>
              <a:t> - e</a:t>
            </a:r>
            <a:r>
              <a:rPr lang="en-US" altLang="zh-TW" sz="2300" dirty="0">
                <a:solidFill>
                  <a:srgbClr val="003399"/>
                </a:solidFill>
                <a:latin typeface="Times New Roman" pitchFamily="18" charset="0"/>
              </a:rPr>
              <a:t>)</a:t>
            </a:r>
            <a:r>
              <a:rPr lang="en-US" altLang="zh-TW" sz="2300" dirty="0">
                <a:latin typeface="Comic Sans MS" pitchFamily="66" charset="0"/>
              </a:rPr>
              <a:t>.</a:t>
            </a:r>
          </a:p>
          <a:p>
            <a:pPr marL="548640" lvl="1" indent="-182880" eaLnBrk="1" hangingPunct="1">
              <a:lnSpc>
                <a:spcPct val="90000"/>
              </a:lnSpc>
              <a:buClr>
                <a:schemeClr val="tx2"/>
              </a:buClr>
              <a:buSzPct val="85000"/>
              <a:buFont typeface="Arial" pitchFamily="34" charset="0"/>
              <a:buChar char="•"/>
            </a:pPr>
            <a:r>
              <a:rPr lang="en-US" altLang="zh-TW" sz="2300" dirty="0">
                <a:latin typeface="Comic Sans MS" pitchFamily="66" charset="0"/>
              </a:rPr>
              <a:t>The </a:t>
            </a:r>
            <a:r>
              <a:rPr lang="en-US" altLang="zh-TW" sz="2300" i="1" dirty="0">
                <a:latin typeface="Times New Roman" pitchFamily="18" charset="0"/>
              </a:rPr>
              <a:t>aphelion</a:t>
            </a:r>
            <a:r>
              <a:rPr lang="en-US" altLang="zh-TW" sz="2300" dirty="0">
                <a:latin typeface="Comic Sans MS" pitchFamily="66" charset="0"/>
              </a:rPr>
              <a:t> </a:t>
            </a:r>
            <a:r>
              <a:rPr lang="en-US" altLang="zh-TW" sz="2300" dirty="0">
                <a:latin typeface="新細明體" pitchFamily="18" charset="-120"/>
              </a:rPr>
              <a:t>(</a:t>
            </a:r>
            <a:r>
              <a:rPr lang="zh-TW" altLang="en-US" sz="2300" dirty="0">
                <a:latin typeface="新細明體" pitchFamily="18" charset="-120"/>
              </a:rPr>
              <a:t>遠日點)</a:t>
            </a:r>
            <a:r>
              <a:rPr lang="zh-TW" altLang="en-US" sz="2300" dirty="0">
                <a:latin typeface="Comic Sans MS" pitchFamily="66" charset="0"/>
              </a:rPr>
              <a:t> </a:t>
            </a:r>
            <a:r>
              <a:rPr lang="en-US" altLang="zh-TW" sz="2300" dirty="0">
                <a:latin typeface="Comic Sans MS" pitchFamily="66" charset="0"/>
              </a:rPr>
              <a:t>is the farthest point from the Sun, at a distance of </a:t>
            </a:r>
            <a:r>
              <a:rPr lang="en-US" altLang="zh-TW" sz="2300" i="1" dirty="0">
                <a:solidFill>
                  <a:srgbClr val="003399"/>
                </a:solidFill>
                <a:latin typeface="Times New Roman" pitchFamily="18" charset="0"/>
              </a:rPr>
              <a:t>a</a:t>
            </a:r>
            <a:r>
              <a:rPr lang="en-US" altLang="zh-TW" sz="2300" dirty="0">
                <a:solidFill>
                  <a:srgbClr val="003399"/>
                </a:solidFill>
                <a:latin typeface="Times New Roman" pitchFamily="18" charset="0"/>
              </a:rPr>
              <a:t>(1</a:t>
            </a:r>
            <a:r>
              <a:rPr lang="en-US" altLang="zh-TW" sz="2300" i="1" dirty="0">
                <a:solidFill>
                  <a:srgbClr val="003399"/>
                </a:solidFill>
                <a:latin typeface="Times New Roman" pitchFamily="18" charset="0"/>
              </a:rPr>
              <a:t> + e</a:t>
            </a:r>
            <a:r>
              <a:rPr lang="en-US" altLang="zh-TW" sz="2300" dirty="0">
                <a:solidFill>
                  <a:srgbClr val="003399"/>
                </a:solidFill>
                <a:latin typeface="Times New Roman" pitchFamily="18" charset="0"/>
              </a:rPr>
              <a:t>)</a:t>
            </a:r>
            <a:r>
              <a:rPr lang="en-US" altLang="zh-TW" sz="2300" dirty="0">
                <a:latin typeface="Comic Sans MS" pitchFamily="66" charset="0"/>
              </a:rPr>
              <a:t>.</a:t>
            </a:r>
          </a:p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endParaRPr lang="zh-TW" altLang="en-US" sz="2400" i="1" dirty="0">
              <a:solidFill>
                <a:srgbClr val="7030A0"/>
              </a:solidFill>
              <a:latin typeface="Times New Roman" pitchFamily="18" charset="0"/>
              <a:ea typeface="Arial Unicode MS" pitchFamily="34" charset="-120"/>
              <a:cs typeface="Times New Roman" pitchFamily="18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6</a:t>
            </a:fld>
            <a:endParaRPr lang="en-US" altLang="zh-TW" dirty="0"/>
          </a:p>
        </p:txBody>
      </p:sp>
      <p:sp>
        <p:nvSpPr>
          <p:cNvPr id="24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4.1  Kepler’s laws of planetary motion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8"/>
          <p:cNvSpPr>
            <a:spLocks noGrp="1" noChangeArrowheads="1"/>
          </p:cNvSpPr>
          <p:nvPr>
            <p:ph idx="1"/>
          </p:nvPr>
        </p:nvSpPr>
        <p:spPr>
          <a:xfrm>
            <a:off x="611188" y="764704"/>
            <a:ext cx="8153400" cy="533400"/>
          </a:xfrm>
          <a:noFill/>
        </p:spPr>
        <p:txBody>
          <a:bodyPr/>
          <a:lstStyle/>
          <a:p>
            <a:pPr eaLnBrk="1" hangingPunct="1">
              <a:buClr>
                <a:schemeClr val="tx2"/>
              </a:buClr>
              <a:buFont typeface="Wingdings" pitchFamily="2" charset="2"/>
              <a:buNone/>
            </a:pPr>
            <a:r>
              <a:rPr lang="en-GB" altLang="zh-TW" sz="2800">
                <a:latin typeface="Comic Sans MS" pitchFamily="66" charset="0"/>
              </a:rPr>
              <a:t>The third law becomes</a:t>
            </a:r>
            <a:endParaRPr lang="en-US" altLang="zh-TW" sz="2800">
              <a:latin typeface="Comic Sans MS" pitchFamily="66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60</a:t>
            </a:fld>
            <a:endParaRPr lang="en-US" altLang="zh-TW"/>
          </a:p>
        </p:txBody>
      </p:sp>
      <p:graphicFrame>
        <p:nvGraphicFramePr>
          <p:cNvPr id="17410" name="Object 1037"/>
          <p:cNvGraphicFramePr>
            <a:graphicFrameLocks noChangeAspect="1"/>
          </p:cNvGraphicFramePr>
          <p:nvPr/>
        </p:nvGraphicFramePr>
        <p:xfrm>
          <a:off x="2916238" y="1485429"/>
          <a:ext cx="2957512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8" name="Equation" r:id="rId3" imgW="1091880" imgH="419040" progId="Equation.3">
                  <p:embed/>
                </p:oleObj>
              </mc:Choice>
              <mc:Fallback>
                <p:oleObj name="Equation" r:id="rId3" imgW="1091880" imgH="419040" progId="Equation.3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485429"/>
                        <a:ext cx="2957512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755650" y="3069754"/>
            <a:ext cx="76327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zh-TW" sz="28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GB" altLang="zh-TW" sz="2800" i="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altLang="zh-TW" sz="2800" i="0" dirty="0">
                <a:latin typeface="Comic Sans MS" pitchFamily="66" charset="0"/>
              </a:rPr>
              <a:t>  is </a:t>
            </a:r>
            <a:r>
              <a:rPr lang="en-GB" altLang="zh-TW" sz="2800" i="0" dirty="0">
                <a:solidFill>
                  <a:srgbClr val="0070C0"/>
                </a:solidFill>
                <a:latin typeface="Comic Sans MS" pitchFamily="66" charset="0"/>
              </a:rPr>
              <a:t>NOT</a:t>
            </a:r>
            <a:r>
              <a:rPr lang="en-GB" altLang="zh-TW" sz="2800" i="0" dirty="0">
                <a:latin typeface="Comic Sans MS" pitchFamily="66" charset="0"/>
              </a:rPr>
              <a:t> proportional to </a:t>
            </a:r>
            <a:r>
              <a:rPr lang="en-GB" altLang="zh-TW" sz="28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altLang="zh-TW" sz="2800" i="0" baseline="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GB" altLang="zh-TW" sz="2800" i="0" dirty="0">
                <a:latin typeface="Comic Sans MS" pitchFamily="66" charset="0"/>
              </a:rPr>
              <a:t> but depends on the masses.</a:t>
            </a:r>
            <a:r>
              <a:rPr lang="zh-TW" altLang="en-US" sz="2800" i="0" dirty="0">
                <a:latin typeface="Comic Sans MS" pitchFamily="66" charset="0"/>
              </a:rPr>
              <a:t> </a:t>
            </a:r>
            <a:r>
              <a:rPr lang="en-US" altLang="zh-TW" sz="2800" i="0" dirty="0">
                <a:latin typeface="Comic Sans MS" pitchFamily="66" charset="0"/>
              </a:rPr>
              <a:t>Yet,</a:t>
            </a:r>
            <a:r>
              <a:rPr lang="zh-TW" altLang="en-US" sz="2800" i="0" dirty="0">
                <a:latin typeface="Comic Sans MS" pitchFamily="66" charset="0"/>
              </a:rPr>
              <a:t> </a:t>
            </a:r>
            <a:r>
              <a:rPr lang="en-US" altLang="zh-TW" sz="2800" i="0" dirty="0">
                <a:latin typeface="Comic Sans MS" pitchFamily="66" charset="0"/>
              </a:rPr>
              <a:t>it</a:t>
            </a:r>
            <a:r>
              <a:rPr lang="zh-TW" altLang="en-US" sz="2800" i="0" dirty="0">
                <a:latin typeface="Comic Sans MS" pitchFamily="66" charset="0"/>
              </a:rPr>
              <a:t> </a:t>
            </a:r>
            <a:r>
              <a:rPr lang="en-US" altLang="zh-TW" sz="2800" i="0" dirty="0">
                <a:latin typeface="Comic Sans MS" pitchFamily="66" charset="0"/>
              </a:rPr>
              <a:t>is</a:t>
            </a:r>
            <a:r>
              <a:rPr lang="zh-TW" altLang="en-US" sz="2800" i="0" dirty="0">
                <a:latin typeface="Comic Sans MS" pitchFamily="66" charset="0"/>
              </a:rPr>
              <a:t> </a:t>
            </a:r>
            <a:r>
              <a:rPr lang="en-US" altLang="zh-TW" sz="2800" i="0" dirty="0">
                <a:latin typeface="Comic Sans MS" pitchFamily="66" charset="0"/>
              </a:rPr>
              <a:t>a</a:t>
            </a:r>
            <a:r>
              <a:rPr lang="zh-TW" altLang="en-US" sz="2800" i="0" dirty="0">
                <a:latin typeface="Comic Sans MS" pitchFamily="66" charset="0"/>
              </a:rPr>
              <a:t> </a:t>
            </a:r>
            <a:r>
              <a:rPr lang="en-US" altLang="zh-TW" sz="2800" i="0" dirty="0">
                <a:latin typeface="Comic Sans MS" pitchFamily="66" charset="0"/>
              </a:rPr>
              <a:t>good</a:t>
            </a:r>
            <a:r>
              <a:rPr lang="zh-TW" altLang="en-US" sz="2800" i="0" dirty="0">
                <a:latin typeface="Comic Sans MS" pitchFamily="66" charset="0"/>
              </a:rPr>
              <a:t> </a:t>
            </a:r>
            <a:r>
              <a:rPr lang="en-US" altLang="zh-TW" sz="2800" i="0" dirty="0">
                <a:latin typeface="Comic Sans MS" pitchFamily="66" charset="0"/>
              </a:rPr>
              <a:t>approximation</a:t>
            </a:r>
            <a:r>
              <a:rPr lang="zh-TW" altLang="en-US" sz="2800" i="0" dirty="0">
                <a:latin typeface="Comic Sans MS" pitchFamily="66" charset="0"/>
              </a:rPr>
              <a:t> </a:t>
            </a:r>
            <a:r>
              <a:rPr lang="en-US" altLang="zh-TW" sz="2800" i="0" dirty="0">
                <a:latin typeface="Comic Sans MS" pitchFamily="66" charset="0"/>
              </a:rPr>
              <a:t>for</a:t>
            </a:r>
            <a:r>
              <a:rPr lang="zh-TW" altLang="en-US" sz="2800" i="0" dirty="0">
                <a:latin typeface="Comic Sans MS" pitchFamily="66" charset="0"/>
              </a:rPr>
              <a:t> </a:t>
            </a:r>
            <a:r>
              <a:rPr lang="en-US" altLang="zh-TW" sz="2800" i="0" dirty="0">
                <a:latin typeface="Comic Sans MS" pitchFamily="66" charset="0"/>
              </a:rPr>
              <a:t>the</a:t>
            </a:r>
            <a:r>
              <a:rPr lang="zh-TW" altLang="en-US" sz="2800" i="0" dirty="0">
                <a:latin typeface="Comic Sans MS" pitchFamily="66" charset="0"/>
              </a:rPr>
              <a:t> </a:t>
            </a:r>
            <a:r>
              <a:rPr lang="en-US" altLang="zh-TW" sz="2800" i="0" dirty="0">
                <a:latin typeface="Comic Sans MS" pitchFamily="66" charset="0"/>
              </a:rPr>
              <a:t>solar</a:t>
            </a:r>
            <a:r>
              <a:rPr lang="zh-TW" altLang="en-US" sz="2800" i="0" dirty="0">
                <a:latin typeface="Comic Sans MS" pitchFamily="66" charset="0"/>
              </a:rPr>
              <a:t> </a:t>
            </a:r>
            <a:r>
              <a:rPr lang="en-US" altLang="zh-TW" sz="2800" i="0" dirty="0">
                <a:latin typeface="Comic Sans MS" pitchFamily="66" charset="0"/>
              </a:rPr>
              <a:t>system.</a:t>
            </a:r>
            <a:endParaRPr lang="zh-TW" altLang="en-US" sz="2800" i="0" dirty="0">
              <a:latin typeface="Comic Sans MS" pitchFamily="66" charset="0"/>
            </a:endParaRPr>
          </a:p>
        </p:txBody>
      </p:sp>
      <p:sp>
        <p:nvSpPr>
          <p:cNvPr id="8" name="Rectangle 1027"/>
          <p:cNvSpPr>
            <a:spLocks noChangeArrowheads="1"/>
          </p:cNvSpPr>
          <p:nvPr/>
        </p:nvSpPr>
        <p:spPr bwMode="auto">
          <a:xfrm>
            <a:off x="611188" y="199554"/>
            <a:ext cx="784860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zh-TW" sz="2800" i="0" dirty="0" err="1">
                <a:latin typeface="Arial" charset="0"/>
              </a:rPr>
              <a:t>Kepler’s</a:t>
            </a:r>
            <a:r>
              <a:rPr lang="en-US" altLang="zh-TW" sz="2800" i="0" dirty="0">
                <a:latin typeface="Arial" charset="0"/>
              </a:rPr>
              <a:t> Third law: Revisited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9"/>
          <p:cNvSpPr>
            <a:spLocks noChangeArrowheads="1"/>
          </p:cNvSpPr>
          <p:nvPr/>
        </p:nvSpPr>
        <p:spPr bwMode="auto">
          <a:xfrm>
            <a:off x="609600" y="1484313"/>
            <a:ext cx="5789613" cy="109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>
                <a:latin typeface="Arial" charset="0"/>
              </a:rPr>
              <a:t>Trajectory</a:t>
            </a:r>
            <a:r>
              <a:rPr lang="zh-TW" altLang="en-US" sz="2800" i="0" dirty="0">
                <a:latin typeface="Arial" charset="0"/>
              </a:rPr>
              <a:t> </a:t>
            </a:r>
            <a:r>
              <a:rPr lang="en-US" altLang="zh-TW" sz="2800" i="0" dirty="0">
                <a:latin typeface="Arial" charset="0"/>
              </a:rPr>
              <a:t>of</a:t>
            </a:r>
            <a:r>
              <a:rPr lang="zh-TW" altLang="en-US" sz="2800" i="0" dirty="0">
                <a:latin typeface="Arial" charset="0"/>
              </a:rPr>
              <a:t> </a:t>
            </a:r>
            <a:r>
              <a:rPr lang="en-US" altLang="zh-TW" sz="2800" i="0" dirty="0">
                <a:latin typeface="Arial" charset="0"/>
              </a:rPr>
              <a:t>projectile</a:t>
            </a:r>
            <a:r>
              <a:rPr lang="zh-TW" altLang="en-US" sz="2800" i="0" dirty="0">
                <a:latin typeface="Arial" charset="0"/>
              </a:rPr>
              <a:t> </a:t>
            </a:r>
            <a:r>
              <a:rPr lang="en-US" altLang="zh-TW" sz="2800" i="0" dirty="0">
                <a:latin typeface="Arial" charset="0"/>
              </a:rPr>
              <a:t>motion,</a:t>
            </a:r>
            <a:r>
              <a:rPr lang="zh-TW" altLang="en-US" sz="2800" i="0" dirty="0">
                <a:latin typeface="Arial" charset="0"/>
              </a:rPr>
              <a:t> </a:t>
            </a:r>
            <a:r>
              <a:rPr lang="en-US" altLang="zh-TW" sz="2800" i="0" dirty="0">
                <a:latin typeface="Arial" charset="0"/>
              </a:rPr>
              <a:t>and</a:t>
            </a:r>
            <a:r>
              <a:rPr lang="zh-TW" altLang="en-US" sz="2800" i="0" dirty="0">
                <a:latin typeface="Arial" charset="0"/>
              </a:rPr>
              <a:t> </a:t>
            </a:r>
            <a:endParaRPr lang="en-US" altLang="zh-TW" sz="2800" i="0" dirty="0">
              <a:latin typeface="Arial" charset="0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 dirty="0">
                <a:latin typeface="Arial" charset="0"/>
              </a:rPr>
              <a:t>Energy of a two-body system</a:t>
            </a:r>
          </a:p>
        </p:txBody>
      </p:sp>
      <p:sp>
        <p:nvSpPr>
          <p:cNvPr id="1844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844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4.4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Some applications of Newtonian mechanics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Rectangle 17"/>
          <p:cNvSpPr txBox="1">
            <a:spLocks noChangeArrowheads="1"/>
          </p:cNvSpPr>
          <p:nvPr/>
        </p:nvSpPr>
        <p:spPr bwMode="auto">
          <a:xfrm>
            <a:off x="1115616" y="2663824"/>
            <a:ext cx="23749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GB" altLang="zh-TW" sz="2800" i="0" kern="0" dirty="0">
                <a:solidFill>
                  <a:srgbClr val="003399"/>
                </a:solidFill>
                <a:latin typeface="Comic Sans MS" pitchFamily="66" charset="0"/>
                <a:ea typeface="+mn-ea"/>
              </a:rPr>
              <a:t>Total energy: </a:t>
            </a:r>
            <a:endParaRPr lang="en-US" altLang="zh-TW" sz="2800" i="0" kern="0" dirty="0">
              <a:solidFill>
                <a:srgbClr val="003399"/>
              </a:solidFill>
              <a:latin typeface="Comic Sans MS" pitchFamily="66" charset="0"/>
              <a:ea typeface="+mn-ea"/>
            </a:endParaRPr>
          </a:p>
        </p:txBody>
      </p:sp>
      <p:graphicFrame>
        <p:nvGraphicFramePr>
          <p:cNvPr id="2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610954"/>
              </p:ext>
            </p:extLst>
          </p:nvPr>
        </p:nvGraphicFramePr>
        <p:xfrm>
          <a:off x="3634978" y="2590799"/>
          <a:ext cx="35131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8" name="Equation" r:id="rId3" imgW="1905000" imgH="393700" progId="Equation.3">
                  <p:embed/>
                </p:oleObj>
              </mc:Choice>
              <mc:Fallback>
                <p:oleObj name="Equation" r:id="rId3" imgW="1905000" imgH="393700" progId="Equation.3">
                  <p:embed/>
                  <p:pic>
                    <p:nvPicPr>
                      <p:cNvPr id="1843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4978" y="2590799"/>
                        <a:ext cx="351313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629687"/>
              </p:ext>
            </p:extLst>
          </p:nvPr>
        </p:nvGraphicFramePr>
        <p:xfrm>
          <a:off x="3490516" y="3455986"/>
          <a:ext cx="223361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9" name="Equation" r:id="rId5" imgW="1155700" imgH="393700" progId="Equation.3">
                  <p:embed/>
                </p:oleObj>
              </mc:Choice>
              <mc:Fallback>
                <p:oleObj name="Equation" r:id="rId5" imgW="1155700" imgH="393700" progId="Equation.3">
                  <p:embed/>
                  <p:pic>
                    <p:nvPicPr>
                      <p:cNvPr id="1843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516" y="3455986"/>
                        <a:ext cx="2233612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6516291" y="3598861"/>
            <a:ext cx="7350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zh-TW" i="0">
                <a:latin typeface="Comic Sans MS" pitchFamily="66" charset="0"/>
              </a:rPr>
              <a:t>(1</a:t>
            </a:r>
            <a:r>
              <a:rPr lang="en-US" altLang="zh-TW" i="0">
                <a:latin typeface="Comic Sans MS" pitchFamily="66" charset="0"/>
              </a:rPr>
              <a:t>2</a:t>
            </a:r>
            <a:r>
              <a:rPr lang="en-GB" altLang="zh-TW" i="0">
                <a:latin typeface="Comic Sans MS" pitchFamily="66" charset="0"/>
              </a:rPr>
              <a:t>)</a:t>
            </a:r>
            <a:endParaRPr lang="zh-TW" altLang="en-US" i="0"/>
          </a:p>
        </p:txBody>
      </p:sp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041013"/>
              </p:ext>
            </p:extLst>
          </p:nvPr>
        </p:nvGraphicFramePr>
        <p:xfrm>
          <a:off x="3108325" y="4827064"/>
          <a:ext cx="35877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0" name="Equation" r:id="rId7" imgW="1739880" imgH="291960" progId="Equation.3">
                  <p:embed/>
                </p:oleObj>
              </mc:Choice>
              <mc:Fallback>
                <p:oleObj name="Equation" r:id="rId7" imgW="1739880" imgH="291960" progId="Equation.3">
                  <p:embed/>
                  <p:pic>
                    <p:nvPicPr>
                      <p:cNvPr id="1843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4827064"/>
                        <a:ext cx="3587750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7"/>
          <p:cNvSpPr txBox="1">
            <a:spLocks noChangeArrowheads="1"/>
          </p:cNvSpPr>
          <p:nvPr/>
        </p:nvSpPr>
        <p:spPr bwMode="auto">
          <a:xfrm>
            <a:off x="1223962" y="4250802"/>
            <a:ext cx="792003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TW" sz="2800" i="0" kern="0" dirty="0">
                <a:latin typeface="Comic Sans MS" pitchFamily="66" charset="0"/>
                <a:ea typeface="+mn-ea"/>
              </a:rPr>
              <a:t>For</a:t>
            </a:r>
            <a:r>
              <a:rPr lang="zh-TW" altLang="en-US" sz="2800" i="0" kern="0" dirty="0">
                <a:latin typeface="Comic Sans MS" pitchFamily="66" charset="0"/>
                <a:ea typeface="+mn-ea"/>
              </a:rPr>
              <a:t> 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a</a:t>
            </a:r>
            <a:r>
              <a:rPr lang="zh-TW" altLang="en-US" sz="2800" i="0" kern="0" dirty="0">
                <a:latin typeface="Comic Sans MS" pitchFamily="66" charset="0"/>
                <a:ea typeface="+mn-ea"/>
              </a:rPr>
              <a:t> 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closed</a:t>
            </a:r>
            <a:r>
              <a:rPr lang="zh-TW" altLang="en-US" sz="2800" i="0" kern="0" dirty="0">
                <a:latin typeface="Comic Sans MS" pitchFamily="66" charset="0"/>
                <a:ea typeface="+mn-ea"/>
              </a:rPr>
              <a:t> </a:t>
            </a:r>
            <a:r>
              <a:rPr lang="en-US" altLang="zh-TW" sz="2800" i="0" kern="0" dirty="0">
                <a:latin typeface="Comic Sans MS" pitchFamily="66" charset="0"/>
                <a:ea typeface="+mn-ea"/>
              </a:rPr>
              <a:t>orbit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, at perihelion, i.e., </a:t>
            </a:r>
            <a:r>
              <a:rPr lang="en-GB" altLang="zh-TW" sz="2800" kern="0" dirty="0">
                <a:latin typeface="Symbol" pitchFamily="18" charset="2"/>
                <a:ea typeface="+mn-ea"/>
              </a:rPr>
              <a:t>q</a:t>
            </a:r>
            <a:r>
              <a:rPr lang="en-GB" altLang="zh-TW" sz="2800" i="0" kern="0" dirty="0">
                <a:latin typeface="Symbol" pitchFamily="18" charset="2"/>
                <a:ea typeface="+mn-ea"/>
              </a:rPr>
              <a:t>  </a:t>
            </a:r>
            <a:r>
              <a:rPr lang="en-GB" altLang="zh-TW" sz="2800" i="0" kern="0" dirty="0">
                <a:latin typeface="Times New Roman" pitchFamily="18" charset="0"/>
                <a:ea typeface="+mn-ea"/>
                <a:cs typeface="Times New Roman" pitchFamily="18" charset="0"/>
              </a:rPr>
              <a:t>= 0</a:t>
            </a:r>
            <a:r>
              <a:rPr lang="en-GB" altLang="zh-TW" sz="2800" i="0" kern="0" dirty="0">
                <a:latin typeface="Comic Sans MS" pitchFamily="66" charset="0"/>
                <a:ea typeface="+mn-ea"/>
              </a:rPr>
              <a:t>:</a:t>
            </a:r>
            <a:endParaRPr lang="en-US" altLang="zh-TW" sz="2800" i="0" kern="0" dirty="0">
              <a:latin typeface="Comic Sans MS" pitchFamily="66" charset="0"/>
              <a:ea typeface="+mn-ea"/>
            </a:endParaRPr>
          </a:p>
        </p:txBody>
      </p:sp>
      <p:graphicFrame>
        <p:nvGraphicFramePr>
          <p:cNvPr id="2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134187"/>
              </p:ext>
            </p:extLst>
          </p:nvPr>
        </p:nvGraphicFramePr>
        <p:xfrm>
          <a:off x="1557337" y="5412464"/>
          <a:ext cx="1217613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1" name="Equation" r:id="rId9" imgW="761760" imgH="241200" progId="Equation.3">
                  <p:embed/>
                </p:oleObj>
              </mc:Choice>
              <mc:Fallback>
                <p:oleObj name="Equation" r:id="rId9" imgW="761760" imgH="241200" progId="Equation.3">
                  <p:embed/>
                  <p:pic>
                    <p:nvPicPr>
                      <p:cNvPr id="184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7" y="5412464"/>
                        <a:ext cx="1217613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15"/>
          <p:cNvCxnSpPr>
            <a:cxnSpLocks noChangeShapeType="1"/>
          </p:cNvCxnSpPr>
          <p:nvPr/>
        </p:nvCxnSpPr>
        <p:spPr bwMode="auto">
          <a:xfrm flipV="1">
            <a:off x="2808287" y="5330302"/>
            <a:ext cx="792163" cy="288925"/>
          </a:xfrm>
          <a:prstGeom prst="straightConnector1">
            <a:avLst/>
          </a:prstGeom>
          <a:noFill/>
          <a:ln w="12700" algn="ctr">
            <a:solidFill>
              <a:srgbClr val="003399"/>
            </a:solidFill>
            <a:miter lim="800000"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455973" y="5628123"/>
                <a:ext cx="3352521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973" y="5628123"/>
                <a:ext cx="3352521" cy="829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749092" y="5839367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0" kern="0" dirty="0">
                <a:latin typeface="Comic Sans MS" pitchFamily="66" charset="0"/>
              </a:rPr>
              <a:t>K.E.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918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9"/>
          <p:cNvSpPr>
            <a:spLocks noChangeArrowheads="1"/>
          </p:cNvSpPr>
          <p:nvPr/>
        </p:nvSpPr>
        <p:spPr bwMode="auto">
          <a:xfrm>
            <a:off x="609600" y="1590675"/>
            <a:ext cx="4821238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800" i="0">
                <a:latin typeface="Arial" charset="0"/>
              </a:rPr>
              <a:t>Energy of a two-body system</a:t>
            </a:r>
          </a:p>
        </p:txBody>
      </p:sp>
      <p:sp>
        <p:nvSpPr>
          <p:cNvPr id="19461" name="Rectangle 17"/>
          <p:cNvSpPr>
            <a:spLocks noGrp="1" noChangeArrowheads="1"/>
          </p:cNvSpPr>
          <p:nvPr>
            <p:ph idx="1"/>
          </p:nvPr>
        </p:nvSpPr>
        <p:spPr>
          <a:xfrm>
            <a:off x="684213" y="2301701"/>
            <a:ext cx="2374900" cy="63817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</a:pPr>
            <a:r>
              <a:rPr lang="en-GB" altLang="zh-TW" sz="2800" dirty="0">
                <a:solidFill>
                  <a:srgbClr val="003399"/>
                </a:solidFill>
                <a:latin typeface="Comic Sans MS" pitchFamily="66" charset="0"/>
              </a:rPr>
              <a:t>Total energy</a:t>
            </a:r>
            <a:r>
              <a:rPr lang="en-GB" altLang="zh-TW" sz="2800" dirty="0">
                <a:latin typeface="Comic Sans MS" pitchFamily="66" charset="0"/>
              </a:rPr>
              <a:t>:     </a:t>
            </a:r>
            <a:endParaRPr lang="en-US" altLang="zh-TW" sz="2800" dirty="0">
              <a:latin typeface="Comic Sans MS" pitchFamily="66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62</a:t>
            </a:fld>
            <a:endParaRPr lang="en-US" altLang="zh-TW"/>
          </a:p>
        </p:txBody>
      </p:sp>
      <p:sp>
        <p:nvSpPr>
          <p:cNvPr id="194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946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9464" name="Rectangle 10"/>
          <p:cNvSpPr>
            <a:spLocks noChangeArrowheads="1"/>
          </p:cNvSpPr>
          <p:nvPr/>
        </p:nvSpPr>
        <p:spPr bwMode="auto">
          <a:xfrm>
            <a:off x="6436742" y="2289576"/>
            <a:ext cx="7350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zh-TW" i="0" dirty="0">
                <a:latin typeface="Comic Sans MS" pitchFamily="66" charset="0"/>
              </a:rPr>
              <a:t>(1</a:t>
            </a:r>
            <a:r>
              <a:rPr lang="en-US" altLang="zh-TW" i="0" dirty="0">
                <a:latin typeface="Comic Sans MS" pitchFamily="66" charset="0"/>
              </a:rPr>
              <a:t>3</a:t>
            </a:r>
            <a:r>
              <a:rPr lang="en-GB" altLang="zh-TW" i="0" dirty="0">
                <a:latin typeface="Comic Sans MS" pitchFamily="66" charset="0"/>
              </a:rPr>
              <a:t>)</a:t>
            </a:r>
            <a:endParaRPr lang="zh-TW" altLang="en-US" i="0" dirty="0"/>
          </a:p>
        </p:txBody>
      </p:sp>
      <p:sp>
        <p:nvSpPr>
          <p:cNvPr id="1946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9466" name="TextBox 17"/>
          <p:cNvSpPr txBox="1">
            <a:spLocks noChangeArrowheads="1"/>
          </p:cNvSpPr>
          <p:nvPr/>
        </p:nvSpPr>
        <p:spPr bwMode="auto">
          <a:xfrm>
            <a:off x="755650" y="3068960"/>
            <a:ext cx="7920038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800" i="0" dirty="0">
                <a:latin typeface="Comic Sans MS" pitchFamily="66" charset="0"/>
              </a:rPr>
              <a:t>the total energy is independent of the shape of the orbit, i.e., eccentricity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TW" sz="2800" i="0" dirty="0">
                <a:latin typeface="Comic Sans MS" pitchFamily="66" charset="0"/>
              </a:rPr>
              <a:t>.</a:t>
            </a:r>
            <a:endParaRPr lang="zh-TW" altLang="en-US" sz="2800" i="0" dirty="0">
              <a:latin typeface="Comic Sans MS" pitchFamily="66" charset="0"/>
            </a:endParaRPr>
          </a:p>
        </p:txBody>
      </p:sp>
      <p:pic>
        <p:nvPicPr>
          <p:cNvPr id="1946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7678" y="4077073"/>
            <a:ext cx="5570626" cy="2636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4.4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Some applications of Newtonian mechanics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859598" y="2166272"/>
                <a:ext cx="3640827" cy="796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𝐺𝑀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𝐺𝑀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598" y="2166272"/>
                <a:ext cx="3640827" cy="796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11"/>
          <p:cNvGraphicFramePr>
            <a:graphicFrameLocks noChangeAspect="1"/>
          </p:cNvGraphicFramePr>
          <p:nvPr/>
        </p:nvGraphicFramePr>
        <p:xfrm>
          <a:off x="3276600" y="3284538"/>
          <a:ext cx="254000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0" name="Equation" r:id="rId3" imgW="1269720" imgH="838080" progId="Equation.3">
                  <p:embed/>
                </p:oleObj>
              </mc:Choice>
              <mc:Fallback>
                <p:oleObj name="Equation" r:id="rId3" imgW="1269720" imgH="838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284538"/>
                        <a:ext cx="2540000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Rectangle 12"/>
          <p:cNvSpPr>
            <a:spLocks noChangeArrowheads="1"/>
          </p:cNvSpPr>
          <p:nvPr/>
        </p:nvSpPr>
        <p:spPr bwMode="auto">
          <a:xfrm>
            <a:off x="1258888" y="5300663"/>
            <a:ext cx="2033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2"/>
                </a:solidFill>
                <a:latin typeface="Times New Roman" pitchFamily="18" charset="0"/>
              </a:rPr>
              <a:t>escape velocity</a:t>
            </a:r>
            <a:endParaRPr lang="zh-TW" altLang="en-US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0485" name="Line 13"/>
          <p:cNvSpPr>
            <a:spLocks noChangeShapeType="1"/>
          </p:cNvSpPr>
          <p:nvPr/>
        </p:nvSpPr>
        <p:spPr bwMode="auto">
          <a:xfrm flipV="1">
            <a:off x="2987675" y="4724400"/>
            <a:ext cx="304800" cy="533400"/>
          </a:xfrm>
          <a:prstGeom prst="line">
            <a:avLst/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486" name="TextBox 7"/>
          <p:cNvSpPr txBox="1">
            <a:spLocks noChangeArrowheads="1"/>
          </p:cNvSpPr>
          <p:nvPr/>
        </p:nvSpPr>
        <p:spPr bwMode="auto">
          <a:xfrm>
            <a:off x="755650" y="1700213"/>
            <a:ext cx="7848600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zh-TW" sz="2800" i="0">
                <a:latin typeface="Comic Sans MS" pitchFamily="66" charset="0"/>
              </a:rPr>
              <a:t>What is the minimum speed required for an object to escape from the Earth’s gravitational attraction?</a:t>
            </a:r>
            <a:endParaRPr lang="zh-TW" altLang="en-US" sz="2800" i="0">
              <a:latin typeface="Comic Sans MS" pitchFamily="66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63</a:t>
            </a:fld>
            <a:endParaRPr lang="en-US" altLang="zh-TW"/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4.4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Some applications of Newtonian mechanics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1475656" y="404664"/>
            <a:ext cx="6400800" cy="6034088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64</a:t>
            </a:fld>
            <a:endParaRPr lang="en-US" altLang="zh-TW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idx="1"/>
          </p:nvPr>
        </p:nvSpPr>
        <p:spPr>
          <a:xfrm>
            <a:off x="179512" y="1600621"/>
            <a:ext cx="4824536" cy="3484563"/>
          </a:xfrm>
        </p:spPr>
        <p:txBody>
          <a:bodyPr>
            <a:noAutofit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600" dirty="0">
                <a:latin typeface="Comic Sans MS" pitchFamily="66" charset="0"/>
              </a:rPr>
              <a:t>From the ancient perspective, planet is a point of light in the sky that </a:t>
            </a:r>
            <a:r>
              <a:rPr lang="en-US" altLang="zh-TW" sz="2600" dirty="0">
                <a:solidFill>
                  <a:srgbClr val="C00000"/>
                </a:solidFill>
                <a:latin typeface="Comic Sans MS" pitchFamily="66" charset="0"/>
              </a:rPr>
              <a:t>moves relative to the stars</a:t>
            </a:r>
            <a:r>
              <a:rPr lang="en-US" altLang="zh-TW" sz="2600" dirty="0">
                <a:latin typeface="Comic Sans MS" pitchFamily="66" charset="0"/>
              </a:rPr>
              <a:t>. Planet comes from the Greek for “wanderer”.</a:t>
            </a:r>
          </a:p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600" dirty="0">
                <a:latin typeface="Comic Sans MS" pitchFamily="66" charset="0"/>
              </a:rPr>
              <a:t>With the naked eye, one can see five planets: Mercury, Venus, Mars, Jupiter, and Saturn.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65</a:t>
            </a:fld>
            <a:endParaRPr lang="en-US" altLang="zh-TW"/>
          </a:p>
        </p:txBody>
      </p:sp>
      <p:sp>
        <p:nvSpPr>
          <p:cNvPr id="77827" name="Text Box 4"/>
          <p:cNvSpPr txBox="1">
            <a:spLocks noChangeArrowheads="1"/>
          </p:cNvSpPr>
          <p:nvPr/>
        </p:nvSpPr>
        <p:spPr bwMode="auto">
          <a:xfrm>
            <a:off x="4932040" y="5890936"/>
            <a:ext cx="398336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Monotype Sorts" charset="2"/>
              <a:buNone/>
            </a:pPr>
            <a:r>
              <a:rPr lang="en-US" altLang="zh-TW" sz="1400" i="0" dirty="0">
                <a:latin typeface="Comic Sans MS" pitchFamily="66" charset="0"/>
              </a:rPr>
              <a:t>Nearly linear arrangement of Saturn, Venus, Jupiter, and Mercury (from top to bottom) on March 3, 1999 demonstrates that the planets lie close to the ecliptic.</a:t>
            </a:r>
            <a:endParaRPr lang="zh-TW" altLang="en-US" sz="1400" i="0" dirty="0">
              <a:latin typeface="Comic Sans MS" pitchFamily="66" charset="0"/>
            </a:endParaRPr>
          </a:p>
        </p:txBody>
      </p:sp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3593" y="1196752"/>
            <a:ext cx="417451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04955" y="2924944"/>
            <a:ext cx="4824536" cy="36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850" name="Rectangle 2"/>
          <p:cNvSpPr>
            <a:spLocks noGrp="1" noChangeArrowheads="1"/>
          </p:cNvSpPr>
          <p:nvPr>
            <p:ph idx="1"/>
          </p:nvPr>
        </p:nvSpPr>
        <p:spPr>
          <a:xfrm>
            <a:off x="539552" y="1400944"/>
            <a:ext cx="8305800" cy="1524000"/>
          </a:xfrm>
        </p:spPr>
        <p:txBody>
          <a:bodyPr/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The configuration between two celestial bodies can be described using the angle between them, which is called their </a:t>
            </a:r>
            <a:r>
              <a:rPr lang="en-US" altLang="zh-TW" sz="2800" i="1" dirty="0">
                <a:latin typeface="Times New Roman" pitchFamily="18" charset="0"/>
              </a:rPr>
              <a:t>elongation</a:t>
            </a:r>
            <a:r>
              <a:rPr lang="en-US" altLang="zh-TW" sz="2800" dirty="0">
                <a:latin typeface="Comic Sans MS" pitchFamily="66" charset="0"/>
              </a:rPr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78851" name="Rectangle 4"/>
          <p:cNvSpPr>
            <a:spLocks noChangeArrowheads="1"/>
          </p:cNvSpPr>
          <p:nvPr/>
        </p:nvSpPr>
        <p:spPr bwMode="auto">
          <a:xfrm>
            <a:off x="685800" y="3962400"/>
            <a:ext cx="4495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</a:pPr>
            <a:endParaRPr lang="en-US" altLang="zh-TW" sz="2800" i="0">
              <a:latin typeface="Comic Sans MS" pitchFamily="66" charset="0"/>
            </a:endParaRPr>
          </a:p>
        </p:txBody>
      </p:sp>
      <p:pic>
        <p:nvPicPr>
          <p:cNvPr id="78852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052192"/>
            <a:ext cx="5105400" cy="350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716016" y="2132856"/>
            <a:ext cx="3960440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1365176" y="3508648"/>
          <a:ext cx="2352675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4" name="Equation" r:id="rId3" imgW="990360" imgH="444240" progId="Equation.3">
                  <p:embed/>
                </p:oleObj>
              </mc:Choice>
              <mc:Fallback>
                <p:oleObj name="Equation" r:id="rId3" imgW="990360" imgH="4442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176" y="3508648"/>
                        <a:ext cx="2352675" cy="91916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Text Box 8"/>
          <p:cNvSpPr txBox="1">
            <a:spLocks noChangeArrowheads="1"/>
          </p:cNvSpPr>
          <p:nvPr/>
        </p:nvSpPr>
        <p:spPr bwMode="auto">
          <a:xfrm>
            <a:off x="755576" y="2060848"/>
            <a:ext cx="4430713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en-US" altLang="zh-TW" sz="2800" dirty="0">
                <a:latin typeface="Times New Roman" pitchFamily="18" charset="0"/>
              </a:rPr>
              <a:t>elongation</a:t>
            </a:r>
            <a:r>
              <a:rPr lang="en-US" altLang="zh-TW" sz="2800" i="0" dirty="0">
                <a:latin typeface="Times New Roman" pitchFamily="18" charset="0"/>
              </a:rPr>
              <a:t>:</a:t>
            </a:r>
            <a:r>
              <a:rPr lang="en-US" altLang="zh-TW" sz="2800" i="0" dirty="0">
                <a:latin typeface="Comic Sans MS" pitchFamily="66" charset="0"/>
              </a:rPr>
              <a:t>  </a:t>
            </a:r>
            <a:r>
              <a:rPr lang="en-US" altLang="zh-TW" dirty="0">
                <a:latin typeface="Comic Sans MS" pitchFamily="66" charset="0"/>
                <a:sym typeface="Symbol" pitchFamily="18" charset="2"/>
              </a:rPr>
              <a:t></a:t>
            </a:r>
            <a:r>
              <a:rPr lang="en-US" altLang="zh-TW" i="0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TW" i="0" dirty="0">
                <a:latin typeface="Times New Roman" pitchFamily="18" charset="0"/>
              </a:rPr>
              <a:t>= </a:t>
            </a:r>
            <a:r>
              <a:rPr lang="en-US" altLang="zh-TW" i="0" dirty="0">
                <a:latin typeface="Comic Sans MS" pitchFamily="66" charset="0"/>
                <a:sym typeface="Symbol" pitchFamily="18" charset="2"/>
              </a:rPr>
              <a:t>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S</a:t>
            </a:r>
            <a:r>
              <a:rPr lang="en-US" altLang="zh-TW" i="0" dirty="0">
                <a:latin typeface="Comic Sans MS" pitchFamily="66" charset="0"/>
              </a:rPr>
              <a:t>-</a:t>
            </a:r>
            <a:r>
              <a:rPr lang="en-US" altLang="zh-TW" dirty="0">
                <a:solidFill>
                  <a:srgbClr val="0000CC"/>
                </a:solidFill>
                <a:latin typeface="Times New Roman" pitchFamily="18" charset="0"/>
              </a:rPr>
              <a:t>E</a:t>
            </a:r>
            <a:r>
              <a:rPr lang="en-US" altLang="zh-TW" i="0" dirty="0">
                <a:latin typeface="Comic Sans MS" pitchFamily="66" charset="0"/>
              </a:rPr>
              <a:t>-</a:t>
            </a:r>
            <a:r>
              <a:rPr lang="en-US" altLang="zh-TW" dirty="0">
                <a:solidFill>
                  <a:srgbClr val="006600"/>
                </a:solidFill>
                <a:latin typeface="Times New Roman" pitchFamily="18" charset="0"/>
              </a:rPr>
              <a:t>P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en-US" altLang="zh-TW" sz="2800" dirty="0">
                <a:latin typeface="Times New Roman" pitchFamily="18" charset="0"/>
              </a:rPr>
              <a:t>phase angle</a:t>
            </a:r>
            <a:r>
              <a:rPr lang="en-US" altLang="zh-TW" sz="2800" i="0" dirty="0">
                <a:latin typeface="Times New Roman" pitchFamily="18" charset="0"/>
              </a:rPr>
              <a:t>:</a:t>
            </a:r>
            <a:r>
              <a:rPr lang="en-US" altLang="zh-TW" sz="2800" i="0" dirty="0">
                <a:latin typeface="Comic Sans MS" pitchFamily="66" charset="0"/>
              </a:rPr>
              <a:t> </a:t>
            </a:r>
            <a:r>
              <a:rPr lang="en-US" altLang="zh-TW" dirty="0">
                <a:latin typeface="Comic Sans MS" pitchFamily="66" charset="0"/>
                <a:sym typeface="Symbol" pitchFamily="18" charset="2"/>
              </a:rPr>
              <a:t></a:t>
            </a:r>
            <a:r>
              <a:rPr lang="en-US" altLang="zh-TW" i="0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TW" i="0" dirty="0">
                <a:latin typeface="Times New Roman" pitchFamily="18" charset="0"/>
              </a:rPr>
              <a:t>= </a:t>
            </a:r>
            <a:r>
              <a:rPr lang="en-US" altLang="zh-TW" i="0" dirty="0">
                <a:latin typeface="Comic Sans MS" pitchFamily="66" charset="0"/>
                <a:sym typeface="Symbol" pitchFamily="18" charset="2"/>
              </a:rPr>
              <a:t>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S</a:t>
            </a:r>
            <a:r>
              <a:rPr lang="en-US" altLang="zh-TW" i="0" dirty="0">
                <a:latin typeface="Comic Sans MS" pitchFamily="66" charset="0"/>
              </a:rPr>
              <a:t>-</a:t>
            </a:r>
            <a:r>
              <a:rPr lang="en-US" altLang="zh-TW" dirty="0">
                <a:solidFill>
                  <a:srgbClr val="006600"/>
                </a:solidFill>
                <a:latin typeface="Times New Roman" pitchFamily="18" charset="0"/>
              </a:rPr>
              <a:t>P</a:t>
            </a:r>
            <a:r>
              <a:rPr lang="en-US" altLang="zh-TW" i="0" dirty="0">
                <a:latin typeface="Comic Sans MS" pitchFamily="66" charset="0"/>
              </a:rPr>
              <a:t>-</a:t>
            </a:r>
            <a:r>
              <a:rPr lang="en-US" altLang="zh-TW" dirty="0">
                <a:solidFill>
                  <a:srgbClr val="0000CC"/>
                </a:solidFill>
                <a:latin typeface="Times New Roman" pitchFamily="18" charset="0"/>
              </a:rPr>
              <a:t>E</a:t>
            </a:r>
          </a:p>
        </p:txBody>
      </p:sp>
      <p:sp>
        <p:nvSpPr>
          <p:cNvPr id="21508" name="Rectangle 10"/>
          <p:cNvSpPr>
            <a:spLocks noGrp="1" noChangeArrowheads="1"/>
          </p:cNvSpPr>
          <p:nvPr>
            <p:ph idx="1"/>
          </p:nvPr>
        </p:nvSpPr>
        <p:spPr>
          <a:xfrm>
            <a:off x="395536" y="1472952"/>
            <a:ext cx="8305800" cy="1524000"/>
          </a:xfrm>
          <a:noFill/>
        </p:spPr>
        <p:txBody>
          <a:bodyPr/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dirty="0">
                <a:latin typeface="Comic Sans MS" pitchFamily="66" charset="0"/>
              </a:rPr>
              <a:t>For Sun-Earth-planet system,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67</a:t>
            </a:fld>
            <a:endParaRPr lang="en-US" altLang="zh-TW"/>
          </a:p>
        </p:txBody>
      </p:sp>
      <p:pic>
        <p:nvPicPr>
          <p:cNvPr id="21509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87249" y="2277492"/>
            <a:ext cx="3640137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13880" y="3508311"/>
            <a:ext cx="4051280" cy="301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874" name="Rectangle 2"/>
          <p:cNvSpPr>
            <a:spLocks noGrp="1" noChangeArrowheads="1"/>
          </p:cNvSpPr>
          <p:nvPr>
            <p:ph idx="1"/>
          </p:nvPr>
        </p:nvSpPr>
        <p:spPr>
          <a:xfrm>
            <a:off x="467544" y="1295400"/>
            <a:ext cx="8305800" cy="2133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When two celestial bodies pass each other, they then have an elongation of </a:t>
            </a:r>
            <a:r>
              <a:rPr lang="en-US" altLang="zh-TW" sz="2800" dirty="0">
                <a:latin typeface="Times New Roman" pitchFamily="18" charset="0"/>
              </a:rPr>
              <a:t>0°</a:t>
            </a:r>
            <a:r>
              <a:rPr lang="en-US" altLang="zh-TW" sz="2800" dirty="0">
                <a:latin typeface="Comic Sans MS" pitchFamily="66" charset="0"/>
              </a:rPr>
              <a:t>, and they are said to be in </a:t>
            </a:r>
            <a:r>
              <a:rPr lang="en-US" altLang="zh-TW" sz="2800" i="1" dirty="0">
                <a:latin typeface="Times New Roman" pitchFamily="18" charset="0"/>
              </a:rPr>
              <a:t>conjunction </a:t>
            </a:r>
            <a:r>
              <a:rPr lang="en-US" altLang="zh-TW" sz="2800" dirty="0">
                <a:latin typeface="新細明體" pitchFamily="18" charset="-120"/>
              </a:rPr>
              <a:t>(</a:t>
            </a:r>
            <a:r>
              <a:rPr lang="zh-TW" altLang="en-US" sz="2800" dirty="0">
                <a:latin typeface="新細明體" pitchFamily="18" charset="-120"/>
              </a:rPr>
              <a:t>合)</a:t>
            </a:r>
            <a:r>
              <a:rPr lang="zh-TW" altLang="en-US" sz="2800" dirty="0">
                <a:latin typeface="Comic Sans MS" pitchFamily="66" charset="0"/>
              </a:rPr>
              <a:t>.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b="1" dirty="0">
                <a:solidFill>
                  <a:srgbClr val="FF0000"/>
                </a:solidFill>
                <a:latin typeface="Comic Sans MS" pitchFamily="66" charset="0"/>
              </a:rPr>
              <a:t>Question</a:t>
            </a:r>
            <a:r>
              <a:rPr lang="en-US" altLang="zh-TW" sz="2800" b="1" dirty="0">
                <a:latin typeface="Comic Sans MS" pitchFamily="66" charset="0"/>
              </a:rPr>
              <a:t>:</a:t>
            </a:r>
            <a:r>
              <a:rPr lang="en-US" altLang="zh-TW" sz="2800" dirty="0">
                <a:latin typeface="Comic Sans MS" pitchFamily="66" charset="0"/>
              </a:rPr>
              <a:t> what is the phase of the Moon when it is in conjunction with the Sun?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79875" name="Rectangle 4"/>
          <p:cNvSpPr>
            <a:spLocks noChangeArrowheads="1"/>
          </p:cNvSpPr>
          <p:nvPr/>
        </p:nvSpPr>
        <p:spPr bwMode="auto">
          <a:xfrm>
            <a:off x="685800" y="3962400"/>
            <a:ext cx="4495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</a:pPr>
            <a:endParaRPr lang="en-US" altLang="zh-TW" sz="2800" i="0">
              <a:latin typeface="Comic Sans MS" pitchFamily="66" charset="0"/>
            </a:endParaRPr>
          </a:p>
        </p:txBody>
      </p:sp>
      <p:sp>
        <p:nvSpPr>
          <p:cNvPr id="79876" name="Text Box 5"/>
          <p:cNvSpPr txBox="1">
            <a:spLocks noChangeArrowheads="1"/>
          </p:cNvSpPr>
          <p:nvPr/>
        </p:nvSpPr>
        <p:spPr bwMode="auto">
          <a:xfrm>
            <a:off x="1176536" y="5943600"/>
            <a:ext cx="2819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charset="2"/>
              <a:buNone/>
            </a:pPr>
            <a:r>
              <a:rPr lang="en-US" altLang="zh-TW" sz="1800" i="0" dirty="0">
                <a:latin typeface="Comic Sans MS" pitchFamily="66" charset="0"/>
              </a:rPr>
              <a:t>The Sun and the Moon are in </a:t>
            </a:r>
            <a:r>
              <a:rPr lang="en-US" altLang="zh-TW" sz="1800" dirty="0">
                <a:latin typeface="Times New Roman" pitchFamily="18" charset="0"/>
              </a:rPr>
              <a:t>conjunction</a:t>
            </a:r>
            <a:endParaRPr lang="zh-TW" altLang="en-US" sz="1800" dirty="0">
              <a:latin typeface="Times New Roman" pitchFamily="18" charset="0"/>
            </a:endParaRPr>
          </a:p>
        </p:txBody>
      </p:sp>
      <p:pic>
        <p:nvPicPr>
          <p:cNvPr id="79877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87824" y="3517565"/>
            <a:ext cx="4251176" cy="318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Rectangle 7"/>
          <p:cNvSpPr>
            <a:spLocks noChangeArrowheads="1"/>
          </p:cNvSpPr>
          <p:nvPr/>
        </p:nvSpPr>
        <p:spPr bwMode="auto">
          <a:xfrm>
            <a:off x="609600" y="2895600"/>
            <a:ext cx="4572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</a:pPr>
            <a:endParaRPr lang="en-US" altLang="zh-TW" sz="2800" i="0">
              <a:latin typeface="Comic Sans MS" pitchFamily="66" charset="0"/>
            </a:endParaRPr>
          </a:p>
        </p:txBody>
      </p:sp>
      <p:sp>
        <p:nvSpPr>
          <p:cNvPr id="11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400" y="228600"/>
            <a:ext cx="7848600" cy="558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685800" y="5842000"/>
            <a:ext cx="7772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charset="2"/>
              <a:buNone/>
            </a:pPr>
            <a:r>
              <a:rPr lang="zh-TW" altLang="en-US" i="0">
                <a:latin typeface="新細明體" pitchFamily="18" charset="-120"/>
              </a:rPr>
              <a:t>〝雙星伴月〞</a:t>
            </a:r>
            <a:r>
              <a:rPr lang="zh-TW" altLang="en-US" i="0">
                <a:latin typeface="Comic Sans MS" pitchFamily="66" charset="0"/>
              </a:rPr>
              <a:t>: </a:t>
            </a:r>
            <a:r>
              <a:rPr lang="en-US" altLang="zh-TW" i="0">
                <a:latin typeface="Comic Sans MS" pitchFamily="66" charset="0"/>
              </a:rPr>
              <a:t>“triple” conjunction occurred on April 23, 1998, between the Moon,Venus, and Jupiter.</a:t>
            </a:r>
            <a:endParaRPr lang="zh-TW" altLang="en-US" i="0">
              <a:latin typeface="Comic Sans MS" pitchFamily="66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69</a:t>
            </a:fld>
            <a:endParaRPr lang="en-US" altLang="zh-TW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261" name="Group 77"/>
          <p:cNvGraphicFramePr>
            <a:graphicFrameLocks noGrp="1"/>
          </p:cNvGraphicFramePr>
          <p:nvPr/>
        </p:nvGraphicFramePr>
        <p:xfrm>
          <a:off x="395536" y="188640"/>
          <a:ext cx="8432139" cy="3454277"/>
        </p:xfrm>
        <a:graphic>
          <a:graphicData uri="http://schemas.openxmlformats.org/drawingml/2006/table">
            <a:tbl>
              <a:tblPr/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83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90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Planet</a:t>
                      </a:r>
                      <a:endParaRPr kumimoji="1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Mercury</a:t>
                      </a:r>
                      <a:endParaRPr kumimoji="1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Venus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Earth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Jupiter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Saturn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Uranus</a:t>
                      </a:r>
                      <a:endParaRPr kumimoji="0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Neptune</a:t>
                      </a:r>
                      <a:endParaRPr kumimoji="1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Semi-major</a:t>
                      </a:r>
                      <a:b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Axis </a:t>
                      </a:r>
                      <a:r>
                        <a:rPr kumimoji="0" lang="en-US" altLang="zh-TW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a</a:t>
                      </a:r>
                      <a:endParaRPr kumimoji="1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0.3871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AU</a:t>
                      </a:r>
                      <a:endParaRPr kumimoji="0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0.7233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AU</a:t>
                      </a:r>
                      <a:endParaRPr kumimoji="1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1.0000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AU</a:t>
                      </a:r>
                      <a:endParaRPr kumimoji="0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1.5237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AU</a:t>
                      </a:r>
                      <a:endParaRPr kumimoji="0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5.2028 </a:t>
                      </a: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AU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9.5388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AU</a:t>
                      </a:r>
                      <a:endParaRPr kumimoji="1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19.1914 </a:t>
                      </a: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AU</a:t>
                      </a:r>
                      <a:endParaRPr kumimoji="0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30.0611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AU</a:t>
                      </a:r>
                      <a:endParaRPr kumimoji="1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Sidereal</a:t>
                      </a:r>
                      <a:b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Period </a:t>
                      </a:r>
                      <a:r>
                        <a:rPr kumimoji="0" lang="en-US" altLang="zh-TW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P</a:t>
                      </a:r>
                      <a:endParaRPr kumimoji="0" lang="zh-TW" alt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0.2408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</a:t>
                      </a:r>
                      <a:endParaRPr kumimoji="0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0.6152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</a:t>
                      </a:r>
                      <a:endParaRPr kumimoji="0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1.0000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</a:t>
                      </a:r>
                      <a:endParaRPr kumimoji="0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1.8809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</a:t>
                      </a:r>
                      <a:endParaRPr kumimoji="1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11.862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</a:t>
                      </a:r>
                      <a:endParaRPr kumimoji="1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29.458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</a:t>
                      </a:r>
                      <a:endParaRPr kumimoji="1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84.01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</a:t>
                      </a:r>
                      <a:endParaRPr kumimoji="0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164.79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</a:t>
                      </a:r>
                      <a:endParaRPr kumimoji="0" lang="zh-TW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Eccentricity</a:t>
                      </a: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0" lang="en-US" altLang="zh-TW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e</a:t>
                      </a:r>
                      <a:endParaRPr kumimoji="0" lang="zh-TW" altLang="en-US" sz="1400" b="0" i="1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0.206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0.017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0.093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0.048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0.056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0.046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Orbital</a:t>
                      </a:r>
                      <a:b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Inclination</a:t>
                      </a:r>
                      <a:endParaRPr kumimoji="0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7.00°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3.39°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0.00°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1.85°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1.31°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2.49°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0.77°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1.77°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7257" name="Oval 73"/>
          <p:cNvSpPr>
            <a:spLocks noChangeArrowheads="1"/>
          </p:cNvSpPr>
          <p:nvPr/>
        </p:nvSpPr>
        <p:spPr bwMode="auto">
          <a:xfrm>
            <a:off x="4390256" y="2250083"/>
            <a:ext cx="685800" cy="304800"/>
          </a:xfrm>
          <a:prstGeom prst="ellipse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srgbClr val="FF9933"/>
              </a:solidFill>
            </a:endParaRPr>
          </a:p>
        </p:txBody>
      </p:sp>
      <p:sp>
        <p:nvSpPr>
          <p:cNvPr id="477258" name="Oval 74"/>
          <p:cNvSpPr>
            <a:spLocks noChangeArrowheads="1"/>
          </p:cNvSpPr>
          <p:nvPr/>
        </p:nvSpPr>
        <p:spPr bwMode="auto">
          <a:xfrm>
            <a:off x="1653952" y="2924771"/>
            <a:ext cx="6858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73"/>
          <p:cNvSpPr>
            <a:spLocks noChangeArrowheads="1"/>
          </p:cNvSpPr>
          <p:nvPr/>
        </p:nvSpPr>
        <p:spPr bwMode="auto">
          <a:xfrm>
            <a:off x="1653952" y="2240558"/>
            <a:ext cx="6858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73"/>
          <p:cNvSpPr>
            <a:spLocks noChangeArrowheads="1"/>
          </p:cNvSpPr>
          <p:nvPr/>
        </p:nvSpPr>
        <p:spPr bwMode="auto">
          <a:xfrm>
            <a:off x="2590056" y="2924771"/>
            <a:ext cx="685800" cy="304800"/>
          </a:xfrm>
          <a:prstGeom prst="ellipse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srgbClr val="FF9933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3789040"/>
            <a:ext cx="8458200" cy="298931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The </a:t>
            </a:r>
            <a:r>
              <a:rPr lang="en-US" altLang="zh-TW" sz="2800" i="1" dirty="0">
                <a:latin typeface="Times New Roman" pitchFamily="18" charset="0"/>
                <a:cs typeface="Times New Roman" pitchFamily="18" charset="0"/>
              </a:rPr>
              <a:t>eccentricity</a:t>
            </a:r>
            <a:r>
              <a:rPr lang="en-US" altLang="zh-TW" sz="2800" dirty="0">
                <a:latin typeface="Comic Sans MS" pitchFamily="66" charset="0"/>
              </a:rPr>
              <a:t> of the planets' orbits is generally small, except for Mercury, whose orbits are noticeably elongated.</a:t>
            </a:r>
          </a:p>
          <a:p>
            <a:pPr lvl="1" eaLnBrk="1" hangingPunct="1">
              <a:buClr>
                <a:schemeClr val="tx2"/>
              </a:buClr>
              <a:buSzPct val="85000"/>
              <a:buFont typeface="Arial" pitchFamily="34" charset="0"/>
              <a:buChar char="•"/>
            </a:pPr>
            <a:r>
              <a:rPr lang="en-US" altLang="zh-TW" sz="2400" dirty="0">
                <a:latin typeface="Comic Sans MS" pitchFamily="66" charset="0"/>
              </a:rPr>
              <a:t>This is why circles initially worked well in describing planetary orbits.</a:t>
            </a:r>
          </a:p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The </a:t>
            </a:r>
            <a:r>
              <a:rPr lang="en-US" altLang="zh-TW" sz="2800" i="1" dirty="0">
                <a:latin typeface="Times New Roman" pitchFamily="18" charset="0"/>
              </a:rPr>
              <a:t>orbital inclination</a:t>
            </a:r>
            <a:r>
              <a:rPr lang="en-US" altLang="zh-TW" sz="2800" dirty="0">
                <a:latin typeface="Comic Sans MS" pitchFamily="66" charset="0"/>
              </a:rPr>
              <a:t> of the planets' orbits relative to the ecliptic plane. It is usually quite small, except for Mercury.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57" grpId="0" animBg="1"/>
      <p:bldP spid="477258" grpId="0" animBg="1"/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3"/>
          <p:cNvSpPr txBox="1">
            <a:spLocks noChangeArrowheads="1"/>
          </p:cNvSpPr>
          <p:nvPr/>
        </p:nvSpPr>
        <p:spPr bwMode="auto">
          <a:xfrm>
            <a:off x="900113" y="6237288"/>
            <a:ext cx="7272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charset="2"/>
              <a:buNone/>
            </a:pPr>
            <a:r>
              <a:rPr lang="en-US" altLang="zh-TW" i="0">
                <a:latin typeface="Comic Sans MS" pitchFamily="66" charset="0"/>
              </a:rPr>
              <a:t>Dec 1, 2008</a:t>
            </a:r>
            <a:endParaRPr lang="zh-TW" altLang="en-US" i="0">
              <a:latin typeface="Comic Sans MS" pitchFamily="66" charset="0"/>
            </a:endParaRPr>
          </a:p>
        </p:txBody>
      </p:sp>
      <p:pic>
        <p:nvPicPr>
          <p:cNvPr id="81923" name="Picture 4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70</a:t>
            </a:fld>
            <a:endParaRPr lang="en-US" altLang="zh-TW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018057" y="3627294"/>
            <a:ext cx="3960440" cy="3068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973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95165" y="3645483"/>
            <a:ext cx="4219200" cy="308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0" name="Rectangle 2"/>
          <p:cNvSpPr>
            <a:spLocks noGrp="1" noChangeArrowheads="1"/>
          </p:cNvSpPr>
          <p:nvPr>
            <p:ph idx="1"/>
          </p:nvPr>
        </p:nvSpPr>
        <p:spPr>
          <a:xfrm>
            <a:off x="467544" y="1340768"/>
            <a:ext cx="8382000" cy="2209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When two celestial bodies are at right angles on the sky, they have an elongation of 90°, and they are said to be in </a:t>
            </a:r>
            <a:r>
              <a:rPr lang="en-US" altLang="zh-TW" sz="2800" i="1" dirty="0" err="1">
                <a:latin typeface="Times New Roman" pitchFamily="18" charset="0"/>
              </a:rPr>
              <a:t>quadrature</a:t>
            </a:r>
            <a:r>
              <a:rPr lang="en-US" altLang="zh-TW" sz="2800" dirty="0">
                <a:latin typeface="Comic Sans MS" pitchFamily="66" charset="0"/>
              </a:rPr>
              <a:t>.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b="1" dirty="0">
                <a:solidFill>
                  <a:srgbClr val="FF0000"/>
                </a:solidFill>
                <a:latin typeface="Comic Sans MS" pitchFamily="66" charset="0"/>
              </a:rPr>
              <a:t>Question</a:t>
            </a:r>
            <a:r>
              <a:rPr lang="en-US" altLang="zh-TW" sz="2800" b="1" dirty="0">
                <a:latin typeface="Comic Sans MS" pitchFamily="66" charset="0"/>
              </a:rPr>
              <a:t>:</a:t>
            </a:r>
            <a:r>
              <a:rPr lang="en-US" altLang="zh-TW" sz="2800" dirty="0">
                <a:latin typeface="Comic Sans MS" pitchFamily="66" charset="0"/>
              </a:rPr>
              <a:t> what is the phase of the Moon when it is in </a:t>
            </a:r>
            <a:r>
              <a:rPr lang="en-US" altLang="zh-TW" sz="2800" dirty="0" err="1">
                <a:latin typeface="Comic Sans MS" pitchFamily="66" charset="0"/>
              </a:rPr>
              <a:t>quadrature</a:t>
            </a:r>
            <a:r>
              <a:rPr lang="en-US" altLang="zh-TW" sz="2800" dirty="0">
                <a:latin typeface="Comic Sans MS" pitchFamily="66" charset="0"/>
              </a:rPr>
              <a:t> with the Sun?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71</a:t>
            </a:fld>
            <a:endParaRPr lang="en-US" altLang="zh-TW"/>
          </a:p>
        </p:txBody>
      </p:sp>
      <p:sp>
        <p:nvSpPr>
          <p:cNvPr id="83971" name="Rectangle 4"/>
          <p:cNvSpPr>
            <a:spLocks noChangeArrowheads="1"/>
          </p:cNvSpPr>
          <p:nvPr/>
        </p:nvSpPr>
        <p:spPr bwMode="auto">
          <a:xfrm>
            <a:off x="685800" y="3962400"/>
            <a:ext cx="4495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</a:pPr>
            <a:endParaRPr lang="en-US" altLang="zh-TW" sz="2800" i="0">
              <a:latin typeface="Comic Sans MS" pitchFamily="66" charset="0"/>
            </a:endParaRPr>
          </a:p>
        </p:txBody>
      </p:sp>
      <p:sp>
        <p:nvSpPr>
          <p:cNvPr id="83972" name="Text Box 5"/>
          <p:cNvSpPr txBox="1">
            <a:spLocks noChangeArrowheads="1"/>
          </p:cNvSpPr>
          <p:nvPr/>
        </p:nvSpPr>
        <p:spPr bwMode="auto">
          <a:xfrm>
            <a:off x="605408" y="5029200"/>
            <a:ext cx="3606552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Monotype Sorts" charset="2"/>
              <a:buNone/>
            </a:pPr>
            <a:r>
              <a:rPr lang="en-US" altLang="zh-TW" sz="2000" i="0" dirty="0">
                <a:latin typeface="Comic Sans MS" pitchFamily="66" charset="0"/>
              </a:rPr>
              <a:t>The Sun near the eastern horizon and the Moon near the highest position are in quadrature.</a:t>
            </a:r>
            <a:endParaRPr lang="zh-TW" altLang="en-US" sz="2000" i="0" dirty="0">
              <a:latin typeface="Comic Sans MS" pitchFamily="66" charset="0"/>
            </a:endParaRP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18057" y="3627294"/>
            <a:ext cx="3960440" cy="3068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994" name="Rectangle 2"/>
          <p:cNvSpPr>
            <a:spLocks noGrp="1" noChangeArrowheads="1"/>
          </p:cNvSpPr>
          <p:nvPr>
            <p:ph idx="1"/>
          </p:nvPr>
        </p:nvSpPr>
        <p:spPr>
          <a:xfrm>
            <a:off x="467544" y="1340768"/>
            <a:ext cx="8382000" cy="2133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When two celestial bodies are directly opposite each other, they have an elongation of 180°, and they are said to be in </a:t>
            </a:r>
            <a:r>
              <a:rPr lang="en-US" altLang="zh-TW" sz="2800" i="1" dirty="0">
                <a:latin typeface="Times New Roman" pitchFamily="18" charset="0"/>
              </a:rPr>
              <a:t>opposition </a:t>
            </a:r>
            <a:r>
              <a:rPr lang="en-US" altLang="zh-TW" sz="2800" dirty="0">
                <a:latin typeface="新細明體" pitchFamily="18" charset="-120"/>
              </a:rPr>
              <a:t>(</a:t>
            </a:r>
            <a:r>
              <a:rPr lang="zh-TW" altLang="en-US" sz="2800" dirty="0">
                <a:latin typeface="新細明體" pitchFamily="18" charset="-120"/>
              </a:rPr>
              <a:t>冲)</a:t>
            </a:r>
            <a:r>
              <a:rPr lang="zh-TW" altLang="en-US" sz="2800" dirty="0">
                <a:latin typeface="Comic Sans MS" pitchFamily="66" charset="0"/>
              </a:rPr>
              <a:t>.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b="1" dirty="0">
                <a:solidFill>
                  <a:srgbClr val="FF0000"/>
                </a:solidFill>
                <a:latin typeface="Comic Sans MS" pitchFamily="66" charset="0"/>
              </a:rPr>
              <a:t>Question</a:t>
            </a:r>
            <a:r>
              <a:rPr lang="en-US" altLang="zh-TW" sz="2800" b="1" dirty="0">
                <a:latin typeface="Comic Sans MS" pitchFamily="66" charset="0"/>
              </a:rPr>
              <a:t>:</a:t>
            </a:r>
            <a:r>
              <a:rPr lang="en-US" altLang="zh-TW" sz="2800" dirty="0">
                <a:latin typeface="Comic Sans MS" pitchFamily="66" charset="0"/>
              </a:rPr>
              <a:t> what is the phase of the Moon when it is in opposition to the Sun?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72</a:t>
            </a:fld>
            <a:endParaRPr lang="en-US" altLang="zh-TW"/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85800" y="3962400"/>
            <a:ext cx="4495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</a:pPr>
            <a:endParaRPr lang="en-US" altLang="zh-TW" sz="2800" i="0">
              <a:latin typeface="Comic Sans MS" pitchFamily="66" charset="0"/>
            </a:endParaRPr>
          </a:p>
        </p:txBody>
      </p:sp>
      <p:sp>
        <p:nvSpPr>
          <p:cNvPr id="84996" name="Text Box 5"/>
          <p:cNvSpPr txBox="1">
            <a:spLocks noChangeArrowheads="1"/>
          </p:cNvSpPr>
          <p:nvPr/>
        </p:nvSpPr>
        <p:spPr bwMode="auto">
          <a:xfrm>
            <a:off x="604800" y="5029200"/>
            <a:ext cx="36072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charset="2"/>
              <a:buNone/>
            </a:pPr>
            <a:r>
              <a:rPr lang="en-US" altLang="zh-TW" sz="2000" i="0" dirty="0">
                <a:latin typeface="Comic Sans MS" pitchFamily="66" charset="0"/>
              </a:rPr>
              <a:t>The Sun near the western horizon and the Moon near the eastern horizon are in opposition.</a:t>
            </a:r>
            <a:endParaRPr lang="zh-TW" altLang="en-US" sz="2000" i="0" dirty="0">
              <a:latin typeface="Comic Sans MS" pitchFamily="66" charset="0"/>
            </a:endParaRPr>
          </a:p>
        </p:txBody>
      </p:sp>
      <p:pic>
        <p:nvPicPr>
          <p:cNvPr id="84997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95200" y="3830400"/>
            <a:ext cx="4214550" cy="289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5576" y="3861048"/>
            <a:ext cx="7452000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018" name="Rectangle 2"/>
          <p:cNvSpPr>
            <a:spLocks noGrp="1" noChangeArrowheads="1"/>
          </p:cNvSpPr>
          <p:nvPr>
            <p:ph idx="1"/>
          </p:nvPr>
        </p:nvSpPr>
        <p:spPr>
          <a:xfrm>
            <a:off x="611560" y="1874168"/>
            <a:ext cx="8077200" cy="1905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>
                <a:latin typeface="Comic Sans MS" pitchFamily="66" charset="0"/>
              </a:rPr>
              <a:t>Mercury and Venus never appear far from the Sun.</a:t>
            </a: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>
                <a:latin typeface="Comic Sans MS" pitchFamily="66" charset="0"/>
              </a:rPr>
              <a:t>Mercury is at most 23° away from the Sun, while Venus is at most 46° away; this is their </a:t>
            </a:r>
            <a:r>
              <a:rPr lang="en-US" altLang="zh-TW" sz="2800" i="1">
                <a:latin typeface="Times New Roman" pitchFamily="18" charset="0"/>
              </a:rPr>
              <a:t>maximum elongation </a:t>
            </a:r>
            <a:r>
              <a:rPr lang="en-US" altLang="zh-TW" sz="2800">
                <a:latin typeface="新細明體" pitchFamily="18" charset="-120"/>
              </a:rPr>
              <a:t>(</a:t>
            </a:r>
            <a:r>
              <a:rPr lang="zh-TW" altLang="en-US" sz="2800">
                <a:latin typeface="新細明體" pitchFamily="18" charset="-120"/>
              </a:rPr>
              <a:t>大距)</a:t>
            </a:r>
            <a:r>
              <a:rPr lang="en-US" altLang="zh-TW" sz="2800">
                <a:latin typeface="Comic Sans MS" pitchFamily="66" charset="0"/>
              </a:rPr>
              <a:t>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73</a:t>
            </a:fld>
            <a:endParaRPr lang="en-US" altLang="zh-TW"/>
          </a:p>
        </p:txBody>
      </p:sp>
      <p:sp>
        <p:nvSpPr>
          <p:cNvPr id="86019" name="Rectangle 4"/>
          <p:cNvSpPr>
            <a:spLocks noChangeArrowheads="1"/>
          </p:cNvSpPr>
          <p:nvPr/>
        </p:nvSpPr>
        <p:spPr bwMode="auto">
          <a:xfrm>
            <a:off x="685800" y="3962400"/>
            <a:ext cx="4495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</a:pPr>
            <a:endParaRPr lang="en-US" altLang="zh-TW" sz="2800" i="0">
              <a:latin typeface="Comic Sans MS" pitchFamily="66" charset="0"/>
            </a:endParaRPr>
          </a:p>
        </p:txBody>
      </p:sp>
      <p:pic>
        <p:nvPicPr>
          <p:cNvPr id="8602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192" y="4054268"/>
            <a:ext cx="35814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6192" y="3910553"/>
            <a:ext cx="3608388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2" name="Text Box 7"/>
          <p:cNvSpPr txBox="1">
            <a:spLocks noChangeArrowheads="1"/>
          </p:cNvSpPr>
          <p:nvPr/>
        </p:nvSpPr>
        <p:spPr bwMode="auto">
          <a:xfrm>
            <a:off x="611560" y="1268760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Monotype Sorts" charset="2"/>
              <a:buNone/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inferior planets </a:t>
            </a:r>
            <a:r>
              <a:rPr lang="en-US" altLang="zh-TW" sz="2800" i="0" dirty="0">
                <a:solidFill>
                  <a:schemeClr val="tx2"/>
                </a:solidFill>
                <a:latin typeface="新細明體" pitchFamily="18" charset="-120"/>
              </a:rPr>
              <a:t>(</a:t>
            </a:r>
            <a:r>
              <a:rPr lang="zh-TW" altLang="en-US" sz="2800" i="0" dirty="0">
                <a:solidFill>
                  <a:schemeClr val="tx2"/>
                </a:solidFill>
                <a:latin typeface="新細明體" pitchFamily="18" charset="-120"/>
              </a:rPr>
              <a:t>內行星)</a:t>
            </a:r>
          </a:p>
        </p:txBody>
      </p:sp>
      <p:sp>
        <p:nvSpPr>
          <p:cNvPr id="11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idx="1"/>
          </p:nvPr>
        </p:nvSpPr>
        <p:spPr>
          <a:xfrm>
            <a:off x="523056" y="1916832"/>
            <a:ext cx="8153400" cy="28956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Maximum elongation of a planet is </a:t>
            </a:r>
            <a:r>
              <a:rPr lang="en-US" altLang="zh-TW" sz="2800" i="1" dirty="0">
                <a:latin typeface="Comic Sans MS" pitchFamily="66" charset="0"/>
              </a:rPr>
              <a:t>not</a:t>
            </a:r>
            <a:r>
              <a:rPr lang="en-US" altLang="zh-TW" sz="2800" dirty="0">
                <a:latin typeface="Comic Sans MS" pitchFamily="66" charset="0"/>
              </a:rPr>
              <a:t> readily explained using the geocentric model, </a:t>
            </a:r>
          </a:p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but it arises naturally out of the heliocentric model, simply by noting that the orbits of Mercury and Venus lie </a:t>
            </a:r>
            <a:r>
              <a:rPr lang="en-US" altLang="zh-TW" sz="2800" i="1" dirty="0">
                <a:latin typeface="Comic Sans MS" pitchFamily="66" charset="0"/>
              </a:rPr>
              <a:t>inside</a:t>
            </a:r>
            <a:r>
              <a:rPr lang="en-US" altLang="zh-TW" sz="2800" dirty="0">
                <a:latin typeface="Comic Sans MS" pitchFamily="66" charset="0"/>
              </a:rPr>
              <a:t> the Earth's orbit.</a:t>
            </a:r>
          </a:p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an inner planet can never be in opposition to the Sun, or even in </a:t>
            </a:r>
            <a:r>
              <a:rPr lang="en-US" altLang="zh-TW" sz="2800" dirty="0" err="1">
                <a:latin typeface="Comic Sans MS" pitchFamily="66" charset="0"/>
              </a:rPr>
              <a:t>quadrature</a:t>
            </a:r>
            <a:r>
              <a:rPr lang="en-US" altLang="zh-TW" sz="2800" dirty="0">
                <a:latin typeface="Comic Sans MS" pitchFamily="66" charset="0"/>
              </a:rPr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74</a:t>
            </a:fld>
            <a:endParaRPr lang="en-US" altLang="zh-TW"/>
          </a:p>
        </p:txBody>
      </p: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685800" y="3962400"/>
            <a:ext cx="4495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</a:pPr>
            <a:endParaRPr lang="en-US" altLang="zh-TW" sz="2800" i="0">
              <a:latin typeface="Comic Sans MS" pitchFamily="66" charset="0"/>
            </a:endParaRP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11560" y="1268760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Monotype Sorts" charset="2"/>
              <a:buNone/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inferior planets </a:t>
            </a:r>
            <a:r>
              <a:rPr lang="en-US" altLang="zh-TW" sz="2800" i="0" dirty="0">
                <a:solidFill>
                  <a:schemeClr val="tx2"/>
                </a:solidFill>
                <a:latin typeface="新細明體" pitchFamily="18" charset="-120"/>
              </a:rPr>
              <a:t>(</a:t>
            </a:r>
            <a:r>
              <a:rPr lang="zh-TW" altLang="en-US" sz="2800" i="0" dirty="0">
                <a:solidFill>
                  <a:schemeClr val="tx2"/>
                </a:solidFill>
                <a:latin typeface="新細明體" pitchFamily="18" charset="-120"/>
              </a:rPr>
              <a:t>內行星)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idx="1"/>
          </p:nvPr>
        </p:nvSpPr>
        <p:spPr>
          <a:xfrm>
            <a:off x="539552" y="2060848"/>
            <a:ext cx="4032448" cy="42484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Maximum elongation of an inner planet from the Sun can be seen from the geometry; it is determined by the tangent line from the Earth to the planet's orbit.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75</a:t>
            </a:fld>
            <a:endParaRPr lang="en-US" altLang="zh-TW"/>
          </a:p>
        </p:txBody>
      </p:sp>
      <p:sp>
        <p:nvSpPr>
          <p:cNvPr id="88067" name="Rectangle 4"/>
          <p:cNvSpPr>
            <a:spLocks noChangeArrowheads="1"/>
          </p:cNvSpPr>
          <p:nvPr/>
        </p:nvSpPr>
        <p:spPr bwMode="auto">
          <a:xfrm>
            <a:off x="685800" y="3962400"/>
            <a:ext cx="4495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</a:pPr>
            <a:endParaRPr lang="en-US" altLang="zh-TW" sz="2800" i="0">
              <a:latin typeface="Comic Sans MS" pitchFamily="66" charset="0"/>
            </a:endParaRPr>
          </a:p>
        </p:txBody>
      </p:sp>
      <p:pic>
        <p:nvPicPr>
          <p:cNvPr id="8806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9" y="2204864"/>
            <a:ext cx="4303331" cy="3673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11560" y="1268760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Monotype Sorts" charset="2"/>
              <a:buNone/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inferior planets </a:t>
            </a:r>
            <a:r>
              <a:rPr lang="en-US" altLang="zh-TW" sz="2800" i="0" dirty="0">
                <a:solidFill>
                  <a:schemeClr val="tx2"/>
                </a:solidFill>
                <a:latin typeface="新細明體" pitchFamily="18" charset="-120"/>
              </a:rPr>
              <a:t>(</a:t>
            </a:r>
            <a:r>
              <a:rPr lang="zh-TW" altLang="en-US" sz="2800" i="0" dirty="0">
                <a:solidFill>
                  <a:schemeClr val="tx2"/>
                </a:solidFill>
                <a:latin typeface="新細明體" pitchFamily="18" charset="-120"/>
              </a:rPr>
              <a:t>內行星)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026"/>
          <p:cNvSpPr>
            <a:spLocks noGrp="1" noChangeArrowheads="1"/>
          </p:cNvSpPr>
          <p:nvPr>
            <p:ph idx="1"/>
          </p:nvPr>
        </p:nvSpPr>
        <p:spPr>
          <a:xfrm>
            <a:off x="395536" y="1844824"/>
            <a:ext cx="8424936" cy="1872208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2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An inner planet at </a:t>
            </a:r>
            <a:r>
              <a:rPr lang="en-US" altLang="zh-TW" sz="2800" i="1" dirty="0">
                <a:latin typeface="Times New Roman" pitchFamily="18" charset="0"/>
              </a:rPr>
              <a:t>maximum eastern elongation</a:t>
            </a:r>
            <a:r>
              <a:rPr lang="en-US" altLang="zh-TW" sz="2800" dirty="0">
                <a:latin typeface="Comic Sans MS" pitchFamily="66" charset="0"/>
              </a:rPr>
              <a:t> </a:t>
            </a:r>
            <a:r>
              <a:rPr lang="en-US" altLang="zh-TW" sz="2800" dirty="0">
                <a:latin typeface="新細明體" pitchFamily="18" charset="-120"/>
              </a:rPr>
              <a:t>(</a:t>
            </a:r>
            <a:r>
              <a:rPr lang="zh-TW" altLang="en-US" sz="2800" dirty="0">
                <a:latin typeface="新細明體" pitchFamily="18" charset="-120"/>
              </a:rPr>
              <a:t>東大距)</a:t>
            </a:r>
            <a:r>
              <a:rPr lang="en-US" altLang="zh-TW" sz="2800" dirty="0">
                <a:latin typeface="Comic Sans MS" pitchFamily="66" charset="0"/>
              </a:rPr>
              <a:t> is an "evening star".</a:t>
            </a:r>
          </a:p>
          <a:p>
            <a:pPr eaLnBrk="1" hangingPunct="1">
              <a:lnSpc>
                <a:spcPct val="12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An inner planet at </a:t>
            </a:r>
            <a:r>
              <a:rPr lang="en-US" altLang="zh-TW" sz="2800" i="1" dirty="0">
                <a:latin typeface="Times New Roman" pitchFamily="18" charset="0"/>
              </a:rPr>
              <a:t>maximum western elongation</a:t>
            </a:r>
            <a:r>
              <a:rPr lang="en-US" altLang="zh-TW" sz="2800" dirty="0">
                <a:latin typeface="Comic Sans MS" pitchFamily="66" charset="0"/>
              </a:rPr>
              <a:t> </a:t>
            </a:r>
            <a:r>
              <a:rPr lang="en-US" altLang="zh-TW" sz="2800" dirty="0">
                <a:latin typeface="新細明體" pitchFamily="18" charset="-120"/>
              </a:rPr>
              <a:t>(</a:t>
            </a:r>
            <a:r>
              <a:rPr lang="zh-TW" altLang="en-US" sz="2800" dirty="0">
                <a:latin typeface="新細明體" pitchFamily="18" charset="-120"/>
              </a:rPr>
              <a:t>西大距)</a:t>
            </a:r>
            <a:r>
              <a:rPr lang="en-US" altLang="zh-TW" sz="2800" dirty="0">
                <a:latin typeface="新細明體" pitchFamily="18" charset="-120"/>
              </a:rPr>
              <a:t> </a:t>
            </a:r>
            <a:r>
              <a:rPr lang="en-US" altLang="zh-TW" sz="2800" dirty="0">
                <a:latin typeface="Comic Sans MS" pitchFamily="66" charset="0"/>
              </a:rPr>
              <a:t>is a “morning star".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76</a:t>
            </a:fld>
            <a:endParaRPr lang="en-US" altLang="zh-TW"/>
          </a:p>
        </p:txBody>
      </p:sp>
      <p:sp>
        <p:nvSpPr>
          <p:cNvPr id="90115" name="Rectangle 1028"/>
          <p:cNvSpPr>
            <a:spLocks noChangeArrowheads="1"/>
          </p:cNvSpPr>
          <p:nvPr/>
        </p:nvSpPr>
        <p:spPr bwMode="auto">
          <a:xfrm>
            <a:off x="685800" y="3962400"/>
            <a:ext cx="4495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</a:pPr>
            <a:endParaRPr lang="en-US" altLang="zh-TW" sz="2800" i="0">
              <a:latin typeface="Comic Sans MS" pitchFamily="66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67744" y="3717032"/>
            <a:ext cx="5194995" cy="2928045"/>
            <a:chOff x="2362200" y="3733800"/>
            <a:chExt cx="4906963" cy="2640013"/>
          </a:xfrm>
        </p:grpSpPr>
        <p:pic>
          <p:nvPicPr>
            <p:cNvPr id="90116" name="Picture 102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62200" y="3733800"/>
              <a:ext cx="4906963" cy="2640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117" name="Line 1030"/>
            <p:cNvSpPr>
              <a:spLocks noChangeShapeType="1"/>
            </p:cNvSpPr>
            <p:nvPr/>
          </p:nvSpPr>
          <p:spPr bwMode="auto">
            <a:xfrm flipH="1">
              <a:off x="5105400" y="4114800"/>
              <a:ext cx="457200" cy="3048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0118" name="Text Box 1031"/>
            <p:cNvSpPr txBox="1">
              <a:spLocks noChangeArrowheads="1"/>
            </p:cNvSpPr>
            <p:nvPr/>
          </p:nvSpPr>
          <p:spPr bwMode="auto">
            <a:xfrm>
              <a:off x="5638800" y="3886200"/>
              <a:ext cx="1295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Monotype Sorts" charset="2"/>
                <a:buNone/>
              </a:pPr>
              <a:r>
                <a:rPr lang="en-US" altLang="zh-TW" sz="1800" i="0">
                  <a:solidFill>
                    <a:srgbClr val="FF3300"/>
                  </a:solidFill>
                  <a:latin typeface="Comic Sans MS" pitchFamily="66" charset="0"/>
                </a:rPr>
                <a:t>Mercury</a:t>
              </a:r>
            </a:p>
          </p:txBody>
        </p:sp>
      </p:grpSp>
      <p:sp>
        <p:nvSpPr>
          <p:cNvPr id="13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11560" y="1268760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Monotype Sorts" charset="2"/>
              <a:buNone/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inferior planets </a:t>
            </a:r>
            <a:r>
              <a:rPr lang="en-US" altLang="zh-TW" sz="2800" i="0" dirty="0">
                <a:solidFill>
                  <a:schemeClr val="tx2"/>
                </a:solidFill>
                <a:latin typeface="新細明體" pitchFamily="18" charset="-120"/>
              </a:rPr>
              <a:t>(</a:t>
            </a:r>
            <a:r>
              <a:rPr lang="zh-TW" altLang="en-US" sz="2800" i="0" dirty="0">
                <a:solidFill>
                  <a:schemeClr val="tx2"/>
                </a:solidFill>
                <a:latin typeface="新細明體" pitchFamily="18" charset="-120"/>
              </a:rPr>
              <a:t>內行星)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2133600"/>
            <a:ext cx="8382000" cy="1676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>
                <a:latin typeface="Comic Sans MS" pitchFamily="66" charset="0"/>
              </a:rPr>
              <a:t>there are two different ways in which an inner planet can be in conjunction with the Sun, 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>
                <a:latin typeface="Comic Sans MS" pitchFamily="66" charset="0"/>
              </a:rPr>
              <a:t>one in between the Sun and the Earth (called </a:t>
            </a:r>
            <a:r>
              <a:rPr lang="en-US" altLang="zh-TW" sz="2800" i="1">
                <a:latin typeface="Times New Roman" pitchFamily="18" charset="0"/>
              </a:rPr>
              <a:t>inferior conjunction </a:t>
            </a:r>
            <a:r>
              <a:rPr lang="zh-TW" altLang="en-US" sz="2800">
                <a:latin typeface="Times New Roman" pitchFamily="18" charset="0"/>
              </a:rPr>
              <a:t>下合</a:t>
            </a:r>
            <a:r>
              <a:rPr lang="zh-TW" altLang="en-US" sz="2800">
                <a:latin typeface="Comic Sans MS" pitchFamily="66" charset="0"/>
              </a:rPr>
              <a:t>,</a:t>
            </a:r>
            <a:r>
              <a:rPr lang="zh-TW" altLang="en-US" sz="2800">
                <a:latin typeface="Times New Roman" pitchFamily="18" charset="0"/>
              </a:rPr>
              <a:t> </a:t>
            </a:r>
            <a:r>
              <a:rPr lang="en-US" altLang="zh-TW" sz="2400" i="1">
                <a:latin typeface="Symbol" pitchFamily="18" charset="2"/>
                <a:sym typeface="Symbol" pitchFamily="18" charset="2"/>
              </a:rPr>
              <a:t></a:t>
            </a:r>
            <a:r>
              <a:rPr lang="en-US" altLang="zh-TW" sz="2400">
                <a:latin typeface="Symbol" pitchFamily="18" charset="2"/>
                <a:sym typeface="Symbol" pitchFamily="18" charset="2"/>
              </a:rPr>
              <a:t> </a:t>
            </a:r>
            <a:r>
              <a:rPr lang="en-US" altLang="zh-TW" sz="240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TW" sz="2400">
                <a:latin typeface="Times New Roman" pitchFamily="18" charset="0"/>
              </a:rPr>
              <a:t>0</a:t>
            </a:r>
            <a:r>
              <a:rPr lang="en-US" altLang="zh-TW" sz="2400" baseline="30000">
                <a:latin typeface="Times New Roman" pitchFamily="18" charset="0"/>
              </a:rPr>
              <a:t>o</a:t>
            </a:r>
            <a:r>
              <a:rPr lang="en-US" altLang="zh-TW" sz="2400"/>
              <a:t>,</a:t>
            </a:r>
            <a:r>
              <a:rPr lang="en-US" altLang="zh-TW" sz="2400">
                <a:latin typeface="Comic Sans MS" pitchFamily="66" charset="0"/>
              </a:rPr>
              <a:t> </a:t>
            </a:r>
            <a:r>
              <a:rPr lang="en-US" altLang="zh-TW" sz="2400" i="1">
                <a:latin typeface="Comic Sans MS" pitchFamily="66" charset="0"/>
                <a:sym typeface="Symbol" pitchFamily="18" charset="2"/>
              </a:rPr>
              <a:t></a:t>
            </a:r>
            <a:r>
              <a:rPr lang="en-US" altLang="zh-TW" sz="2400">
                <a:latin typeface="Comic Sans MS" pitchFamily="66" charset="0"/>
              </a:rPr>
              <a:t> </a:t>
            </a:r>
            <a:r>
              <a:rPr lang="en-US" altLang="zh-TW" sz="2400"/>
              <a:t>= </a:t>
            </a:r>
            <a:r>
              <a:rPr lang="en-US" altLang="zh-TW" sz="2400">
                <a:latin typeface="Times New Roman" pitchFamily="18" charset="0"/>
              </a:rPr>
              <a:t>180</a:t>
            </a:r>
            <a:r>
              <a:rPr lang="en-US" altLang="zh-TW" sz="2400" baseline="30000">
                <a:latin typeface="Times New Roman" pitchFamily="18" charset="0"/>
              </a:rPr>
              <a:t>o</a:t>
            </a:r>
            <a:r>
              <a:rPr lang="zh-TW" altLang="en-US" sz="2800">
                <a:latin typeface="Comic Sans MS" pitchFamily="66" charset="0"/>
              </a:rPr>
              <a:t>) </a:t>
            </a:r>
            <a:r>
              <a:rPr lang="en-US" altLang="zh-TW" sz="2800">
                <a:latin typeface="Comic Sans MS" pitchFamily="66" charset="0"/>
              </a:rPr>
              <a:t>and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77</a:t>
            </a:fld>
            <a:endParaRPr lang="en-US" altLang="zh-TW"/>
          </a:p>
        </p:txBody>
      </p:sp>
      <p:sp>
        <p:nvSpPr>
          <p:cNvPr id="93187" name="Rectangle 4"/>
          <p:cNvSpPr>
            <a:spLocks noChangeArrowheads="1"/>
          </p:cNvSpPr>
          <p:nvPr/>
        </p:nvSpPr>
        <p:spPr bwMode="auto">
          <a:xfrm>
            <a:off x="685800" y="3962400"/>
            <a:ext cx="4495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§"/>
            </a:pPr>
            <a:endParaRPr lang="en-US" altLang="zh-TW" sz="2800" i="0">
              <a:latin typeface="Comic Sans MS" pitchFamily="66" charset="0"/>
            </a:endParaRPr>
          </a:p>
        </p:txBody>
      </p:sp>
      <p:sp>
        <p:nvSpPr>
          <p:cNvPr id="93189" name="Rectangle 7"/>
          <p:cNvSpPr>
            <a:spLocks noChangeArrowheads="1"/>
          </p:cNvSpPr>
          <p:nvPr/>
        </p:nvSpPr>
        <p:spPr bwMode="auto">
          <a:xfrm>
            <a:off x="381000" y="3886200"/>
            <a:ext cx="5410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sz="2800" i="0" dirty="0">
                <a:latin typeface="Comic Sans MS" pitchFamily="66" charset="0"/>
              </a:rPr>
              <a:t>the other on the opposite side of the Sun from the Earth (called </a:t>
            </a:r>
            <a:r>
              <a:rPr lang="en-US" altLang="zh-TW" sz="2800" dirty="0">
                <a:latin typeface="Times New Roman" pitchFamily="18" charset="0"/>
              </a:rPr>
              <a:t>superior conjunction </a:t>
            </a:r>
            <a:r>
              <a:rPr lang="zh-TW" altLang="en-US" sz="2800" i="0" dirty="0">
                <a:latin typeface="Times New Roman" pitchFamily="18" charset="0"/>
              </a:rPr>
              <a:t>上合</a:t>
            </a:r>
            <a:r>
              <a:rPr lang="zh-TW" altLang="en-US" sz="2800" i="0" dirty="0">
                <a:latin typeface="Comic Sans MS" pitchFamily="66" charset="0"/>
              </a:rPr>
              <a:t>,</a:t>
            </a:r>
            <a:r>
              <a:rPr lang="zh-TW" altLang="en-US" sz="2800" i="0" dirty="0">
                <a:latin typeface="Times New Roman" pitchFamily="18" charset="0"/>
              </a:rPr>
              <a:t> </a:t>
            </a:r>
            <a:r>
              <a:rPr lang="en-US" altLang="zh-TW" dirty="0">
                <a:latin typeface="Symbol" pitchFamily="18" charset="2"/>
                <a:sym typeface="Symbol" pitchFamily="18" charset="2"/>
              </a:rPr>
              <a:t></a:t>
            </a:r>
            <a:r>
              <a:rPr lang="en-US" altLang="zh-TW" i="0" dirty="0">
                <a:latin typeface="Symbol" pitchFamily="18" charset="2"/>
                <a:sym typeface="Symbol" pitchFamily="18" charset="2"/>
              </a:rPr>
              <a:t> = </a:t>
            </a:r>
            <a:r>
              <a:rPr lang="en-US" altLang="zh-TW" i="0" dirty="0">
                <a:latin typeface="Times New Roman" pitchFamily="18" charset="0"/>
              </a:rPr>
              <a:t>0</a:t>
            </a:r>
            <a:r>
              <a:rPr lang="en-US" altLang="zh-TW" i="0" baseline="30000" dirty="0">
                <a:latin typeface="Times New Roman" pitchFamily="18" charset="0"/>
              </a:rPr>
              <a:t>o</a:t>
            </a:r>
            <a:r>
              <a:rPr lang="en-US" altLang="zh-TW" i="0" dirty="0"/>
              <a:t>, </a:t>
            </a:r>
            <a:r>
              <a:rPr lang="en-US" altLang="zh-TW" dirty="0">
                <a:latin typeface="Comic Sans MS" pitchFamily="66" charset="0"/>
                <a:sym typeface="Symbol" pitchFamily="18" charset="2"/>
              </a:rPr>
              <a:t></a:t>
            </a:r>
            <a:r>
              <a:rPr lang="en-US" altLang="zh-TW" i="0" dirty="0">
                <a:latin typeface="Comic Sans MS" pitchFamily="66" charset="0"/>
              </a:rPr>
              <a:t> </a:t>
            </a:r>
            <a:r>
              <a:rPr lang="en-US" altLang="zh-TW" i="0" dirty="0"/>
              <a:t>= </a:t>
            </a:r>
            <a:r>
              <a:rPr lang="en-US" altLang="zh-TW" i="0" dirty="0">
                <a:latin typeface="Times New Roman" pitchFamily="18" charset="0"/>
              </a:rPr>
              <a:t>0</a:t>
            </a:r>
            <a:r>
              <a:rPr lang="en-US" altLang="zh-TW" i="0" baseline="30000" dirty="0">
                <a:latin typeface="Times New Roman" pitchFamily="18" charset="0"/>
              </a:rPr>
              <a:t>o</a:t>
            </a:r>
            <a:r>
              <a:rPr lang="en-US" altLang="zh-TW" sz="2800" i="0" dirty="0">
                <a:latin typeface="Comic Sans MS" pitchFamily="66" charset="0"/>
              </a:rPr>
              <a:t>)</a:t>
            </a:r>
          </a:p>
        </p:txBody>
      </p:sp>
      <p:pic>
        <p:nvPicPr>
          <p:cNvPr id="9319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3876675"/>
            <a:ext cx="326707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11560" y="1268760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Monotype Sorts" charset="2"/>
              <a:buNone/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inferior planets </a:t>
            </a:r>
            <a:r>
              <a:rPr lang="en-US" altLang="zh-TW" sz="2800" i="0" dirty="0">
                <a:solidFill>
                  <a:schemeClr val="tx2"/>
                </a:solidFill>
                <a:latin typeface="新細明體" pitchFamily="18" charset="-120"/>
              </a:rPr>
              <a:t>(</a:t>
            </a:r>
            <a:r>
              <a:rPr lang="zh-TW" altLang="en-US" sz="2800" i="0" dirty="0">
                <a:solidFill>
                  <a:schemeClr val="tx2"/>
                </a:solidFill>
                <a:latin typeface="新細明體" pitchFamily="18" charset="-120"/>
              </a:rPr>
              <a:t>內行星)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idx="1"/>
          </p:nvPr>
        </p:nvSpPr>
        <p:spPr>
          <a:xfrm>
            <a:off x="611560" y="1916832"/>
            <a:ext cx="7541840" cy="204556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Mars, Jupiter, and Saturn can appear in opposition to the Sun (180° away). 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An outer planet can be in </a:t>
            </a:r>
            <a:r>
              <a:rPr lang="en-US" altLang="zh-TW" sz="2800" i="1" dirty="0">
                <a:latin typeface="Times New Roman" pitchFamily="18" charset="0"/>
              </a:rPr>
              <a:t>opposition</a:t>
            </a:r>
            <a:r>
              <a:rPr lang="en-US" altLang="zh-TW" sz="2800" dirty="0">
                <a:latin typeface="Comic Sans MS" pitchFamily="66" charset="0"/>
              </a:rPr>
              <a:t> </a:t>
            </a:r>
            <a:r>
              <a:rPr lang="en-US" altLang="zh-TW" sz="2400" dirty="0">
                <a:latin typeface="Times New Roman" pitchFamily="18" charset="0"/>
              </a:rPr>
              <a:t>(</a:t>
            </a:r>
            <a:r>
              <a:rPr lang="zh-TW" altLang="zh-TW" sz="2400" dirty="0">
                <a:latin typeface="Times New Roman" pitchFamily="18" charset="0"/>
              </a:rPr>
              <a:t>衝</a:t>
            </a:r>
            <a:r>
              <a:rPr lang="zh-TW" altLang="en-US" sz="2400" dirty="0">
                <a:latin typeface="Comic Sans MS" pitchFamily="66" charset="0"/>
              </a:rPr>
              <a:t>,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TW" altLang="en-US" sz="2400" dirty="0">
                <a:latin typeface="Comic Sans MS" pitchFamily="66" charset="0"/>
              </a:rPr>
              <a:t>	</a:t>
            </a:r>
            <a:r>
              <a:rPr lang="zh-TW" altLang="en-US" sz="2400" i="1" dirty="0">
                <a:latin typeface="Symbol" pitchFamily="18" charset="2"/>
                <a:sym typeface="Symbol" pitchFamily="18" charset="2"/>
              </a:rPr>
              <a:t></a:t>
            </a:r>
            <a:r>
              <a:rPr lang="zh-TW" altLang="en-US" sz="2400" dirty="0">
                <a:latin typeface="Symbol" pitchFamily="18" charset="2"/>
                <a:sym typeface="Symbol" pitchFamily="18" charset="2"/>
              </a:rPr>
              <a:t> </a:t>
            </a:r>
            <a:r>
              <a:rPr lang="zh-TW" altLang="en-US" sz="2400" dirty="0">
                <a:latin typeface="Times New Roman" pitchFamily="18" charset="0"/>
                <a:sym typeface="Symbol" pitchFamily="18" charset="2"/>
              </a:rPr>
              <a:t>= </a:t>
            </a:r>
            <a:r>
              <a:rPr lang="zh-TW" altLang="en-US" sz="2400" dirty="0">
                <a:latin typeface="Times New Roman" pitchFamily="18" charset="0"/>
              </a:rPr>
              <a:t>180</a:t>
            </a:r>
            <a:r>
              <a:rPr lang="en-US" altLang="zh-TW" sz="2400" baseline="30000" dirty="0">
                <a:latin typeface="Times New Roman" pitchFamily="18" charset="0"/>
              </a:rPr>
              <a:t>o</a:t>
            </a:r>
            <a:r>
              <a:rPr lang="en-US" altLang="zh-TW" sz="2400" dirty="0"/>
              <a:t>,</a:t>
            </a:r>
            <a:r>
              <a:rPr lang="en-US" altLang="zh-TW" sz="2400" dirty="0">
                <a:latin typeface="Comic Sans MS" pitchFamily="66" charset="0"/>
              </a:rPr>
              <a:t> </a:t>
            </a:r>
            <a:r>
              <a:rPr lang="en-US" altLang="zh-TW" sz="2400" i="1" dirty="0">
                <a:latin typeface="Comic Sans MS" pitchFamily="66" charset="0"/>
                <a:sym typeface="Symbol" pitchFamily="18" charset="2"/>
              </a:rPr>
              <a:t></a:t>
            </a:r>
            <a:r>
              <a:rPr lang="en-US" altLang="zh-TW" sz="2400" dirty="0">
                <a:latin typeface="Comic Sans MS" pitchFamily="66" charset="0"/>
              </a:rPr>
              <a:t> </a:t>
            </a:r>
            <a:r>
              <a:rPr lang="en-US" altLang="zh-TW" sz="2400" dirty="0">
                <a:latin typeface="Times New Roman" pitchFamily="18" charset="0"/>
              </a:rPr>
              <a:t>= </a:t>
            </a:r>
            <a:r>
              <a:rPr lang="en-US" altLang="zh-TW" sz="2400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TW" sz="2400" dirty="0">
                <a:latin typeface="Times New Roman" pitchFamily="18" charset="0"/>
              </a:rPr>
              <a:t>0</a:t>
            </a:r>
            <a:r>
              <a:rPr lang="en-US" altLang="zh-TW" sz="2400" baseline="30000" dirty="0">
                <a:latin typeface="Times New Roman" pitchFamily="18" charset="0"/>
              </a:rPr>
              <a:t>o</a:t>
            </a:r>
            <a:r>
              <a:rPr lang="en-US" altLang="zh-TW" sz="2800" dirty="0">
                <a:latin typeface="Times New Roman" pitchFamily="18" charset="0"/>
              </a:rPr>
              <a:t>)</a:t>
            </a:r>
            <a:r>
              <a:rPr lang="en-US" altLang="zh-TW" sz="2800" dirty="0">
                <a:latin typeface="Comic Sans MS" pitchFamily="66" charset="0"/>
              </a:rPr>
              <a:t> with the Sun, in </a:t>
            </a:r>
            <a:r>
              <a:rPr lang="en-US" altLang="zh-TW" sz="2800" i="1" dirty="0" err="1">
                <a:latin typeface="Times New Roman" pitchFamily="18" charset="0"/>
              </a:rPr>
              <a:t>quadrature</a:t>
            </a:r>
            <a:r>
              <a:rPr lang="en-US" altLang="zh-TW" sz="2800" dirty="0">
                <a:latin typeface="Comic Sans MS" pitchFamily="66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(</a:t>
            </a:r>
            <a:r>
              <a:rPr lang="en-US" altLang="zh-TW" sz="2400" i="1" dirty="0">
                <a:latin typeface="Symbol" pitchFamily="18" charset="2"/>
                <a:sym typeface="Symbol" pitchFamily="18" charset="2"/>
              </a:rPr>
              <a:t></a:t>
            </a:r>
            <a:r>
              <a:rPr lang="en-US" altLang="zh-TW" sz="2400" dirty="0">
                <a:latin typeface="Symbol" pitchFamily="18" charset="2"/>
                <a:sym typeface="Symbol" pitchFamily="18" charset="2"/>
              </a:rPr>
              <a:t> </a:t>
            </a:r>
            <a:r>
              <a:rPr lang="en-US" altLang="zh-TW" sz="2400" dirty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TW" sz="2400" dirty="0">
                <a:latin typeface="Times New Roman" pitchFamily="18" charset="0"/>
              </a:rPr>
              <a:t>90</a:t>
            </a:r>
            <a:r>
              <a:rPr lang="en-US" altLang="zh-TW" sz="2400" baseline="30000" dirty="0">
                <a:latin typeface="Times New Roman" pitchFamily="18" charset="0"/>
              </a:rPr>
              <a:t>o</a:t>
            </a:r>
            <a:r>
              <a:rPr lang="en-US" altLang="zh-TW" sz="2400" dirty="0"/>
              <a:t>,</a:t>
            </a:r>
            <a:r>
              <a:rPr lang="en-US" altLang="zh-TW" sz="2400" dirty="0">
                <a:latin typeface="Comic Sans MS" pitchFamily="66" charset="0"/>
              </a:rPr>
              <a:t> </a:t>
            </a:r>
            <a:r>
              <a:rPr lang="en-US" altLang="zh-TW" sz="2400" i="1" dirty="0">
                <a:latin typeface="Comic Sans MS" pitchFamily="66" charset="0"/>
                <a:sym typeface="Symbol" pitchFamily="18" charset="2"/>
              </a:rPr>
              <a:t></a:t>
            </a:r>
            <a:r>
              <a:rPr lang="en-US" altLang="zh-TW" sz="2400" dirty="0">
                <a:latin typeface="Comic Sans MS" pitchFamily="66" charset="0"/>
              </a:rPr>
              <a:t> </a:t>
            </a:r>
            <a:r>
              <a:rPr lang="en-US" altLang="zh-TW" sz="2400" dirty="0">
                <a:latin typeface="Times New Roman" pitchFamily="18" charset="0"/>
              </a:rPr>
              <a:t>= </a:t>
            </a:r>
            <a:r>
              <a:rPr lang="en-US" altLang="zh-TW" sz="2400" i="1" dirty="0">
                <a:latin typeface="Times New Roman" pitchFamily="18" charset="0"/>
                <a:sym typeface="Symbol" pitchFamily="18" charset="2"/>
              </a:rPr>
              <a:t></a:t>
            </a:r>
            <a:r>
              <a:rPr lang="en-US" altLang="zh-TW" sz="2400" baseline="-25000" dirty="0">
                <a:latin typeface="Times New Roman" pitchFamily="18" charset="0"/>
                <a:sym typeface="Symbol" pitchFamily="18" charset="2"/>
              </a:rPr>
              <a:t>max</a:t>
            </a:r>
            <a:r>
              <a:rPr lang="en-US" altLang="zh-TW" sz="2800" dirty="0">
                <a:latin typeface="Times New Roman" pitchFamily="18" charset="0"/>
              </a:rPr>
              <a:t>)</a:t>
            </a:r>
            <a:r>
              <a:rPr lang="en-US" altLang="zh-TW" sz="2800" dirty="0">
                <a:latin typeface="Comic Sans MS" pitchFamily="66" charset="0"/>
              </a:rPr>
              <a:t> with it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78</a:t>
            </a:fld>
            <a:endParaRPr lang="en-US" altLang="zh-TW"/>
          </a:p>
        </p:txBody>
      </p:sp>
      <p:pic>
        <p:nvPicPr>
          <p:cNvPr id="942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6974" y="3645024"/>
            <a:ext cx="3781490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2" name="Rectangle 5"/>
          <p:cNvSpPr>
            <a:spLocks noChangeArrowheads="1"/>
          </p:cNvSpPr>
          <p:nvPr/>
        </p:nvSpPr>
        <p:spPr bwMode="auto">
          <a:xfrm>
            <a:off x="467544" y="4343400"/>
            <a:ext cx="446449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None/>
            </a:pPr>
            <a:r>
              <a:rPr lang="en-US" altLang="zh-TW" sz="2800" dirty="0">
                <a:latin typeface="Times New Roman" pitchFamily="18" charset="0"/>
              </a:rPr>
              <a:t>	</a:t>
            </a:r>
            <a:r>
              <a:rPr lang="en-US" altLang="zh-TW" sz="2800" i="0" dirty="0">
                <a:latin typeface="Comic Sans MS" pitchFamily="66" charset="0"/>
              </a:rPr>
              <a:t>(both </a:t>
            </a:r>
            <a:r>
              <a:rPr lang="en-US" altLang="zh-TW" sz="2800" dirty="0">
                <a:latin typeface="Times New Roman" pitchFamily="18" charset="0"/>
              </a:rPr>
              <a:t>eastern</a:t>
            </a:r>
            <a:r>
              <a:rPr lang="en-US" altLang="zh-TW" sz="3200" i="0" dirty="0">
                <a:latin typeface="Comic Sans MS" pitchFamily="66" charset="0"/>
              </a:rPr>
              <a:t> and</a:t>
            </a:r>
            <a:r>
              <a:rPr lang="en-US" altLang="zh-TW" sz="3200" dirty="0">
                <a:latin typeface="Times New Roman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western </a:t>
            </a:r>
            <a:r>
              <a:rPr lang="en-US" altLang="zh-TW" sz="2800" dirty="0" err="1">
                <a:latin typeface="Times New Roman" pitchFamily="18" charset="0"/>
              </a:rPr>
              <a:t>quadrature</a:t>
            </a:r>
            <a:r>
              <a:rPr lang="en-US" altLang="zh-TW" sz="2800" i="0" dirty="0">
                <a:latin typeface="Comic Sans MS" pitchFamily="66" charset="0"/>
              </a:rPr>
              <a:t>), and in </a:t>
            </a:r>
            <a:r>
              <a:rPr lang="en-US" altLang="zh-TW" sz="2800" dirty="0">
                <a:latin typeface="Times New Roman" pitchFamily="18" charset="0"/>
              </a:rPr>
              <a:t>conjunction</a:t>
            </a:r>
            <a:r>
              <a:rPr lang="en-US" altLang="zh-TW" sz="2800" i="0" dirty="0">
                <a:latin typeface="Comic Sans MS" pitchFamily="66" charset="0"/>
              </a:rPr>
              <a:t> </a:t>
            </a:r>
            <a:r>
              <a:rPr lang="en-US" altLang="zh-TW" i="0" dirty="0">
                <a:latin typeface="Times New Roman" pitchFamily="18" charset="0"/>
              </a:rPr>
              <a:t>(</a:t>
            </a:r>
            <a:r>
              <a:rPr lang="en-US" altLang="zh-TW" dirty="0">
                <a:latin typeface="Symbol" pitchFamily="18" charset="2"/>
                <a:sym typeface="Symbol" pitchFamily="18" charset="2"/>
              </a:rPr>
              <a:t></a:t>
            </a:r>
            <a:r>
              <a:rPr lang="en-US" altLang="zh-TW" i="0" dirty="0">
                <a:latin typeface="Symbol" pitchFamily="18" charset="2"/>
                <a:sym typeface="Symbol" pitchFamily="18" charset="2"/>
              </a:rPr>
              <a:t> </a:t>
            </a:r>
            <a:r>
              <a:rPr lang="en-US" altLang="zh-TW" i="0" dirty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TW" i="0" dirty="0">
                <a:latin typeface="Times New Roman" pitchFamily="18" charset="0"/>
              </a:rPr>
              <a:t>0</a:t>
            </a:r>
            <a:r>
              <a:rPr lang="en-US" altLang="zh-TW" sz="2800" i="0" baseline="30000" dirty="0">
                <a:latin typeface="Times New Roman" pitchFamily="18" charset="0"/>
              </a:rPr>
              <a:t>o</a:t>
            </a:r>
            <a:r>
              <a:rPr lang="en-US" altLang="zh-TW" i="0" dirty="0"/>
              <a:t>,</a:t>
            </a:r>
            <a:r>
              <a:rPr lang="en-US" altLang="zh-TW" i="0" dirty="0">
                <a:latin typeface="Comic Sans MS" pitchFamily="66" charset="0"/>
              </a:rPr>
              <a:t>       </a:t>
            </a:r>
            <a:r>
              <a:rPr lang="en-US" altLang="zh-TW" dirty="0">
                <a:latin typeface="Comic Sans MS" pitchFamily="66" charset="0"/>
                <a:sym typeface="Symbol" pitchFamily="18" charset="2"/>
              </a:rPr>
              <a:t></a:t>
            </a:r>
            <a:r>
              <a:rPr lang="en-US" altLang="zh-TW" i="0" dirty="0">
                <a:latin typeface="Comic Sans MS" pitchFamily="66" charset="0"/>
              </a:rPr>
              <a:t> </a:t>
            </a:r>
            <a:r>
              <a:rPr lang="en-US" altLang="zh-TW" i="0" dirty="0">
                <a:latin typeface="Times New Roman" pitchFamily="18" charset="0"/>
              </a:rPr>
              <a:t>= 0</a:t>
            </a:r>
            <a:r>
              <a:rPr lang="en-US" altLang="zh-TW" sz="2800" i="0" baseline="30000" dirty="0">
                <a:latin typeface="Times New Roman" pitchFamily="18" charset="0"/>
              </a:rPr>
              <a:t>o</a:t>
            </a:r>
            <a:r>
              <a:rPr lang="en-US" altLang="zh-TW" i="0" dirty="0">
                <a:latin typeface="Times New Roman" pitchFamily="18" charset="0"/>
              </a:rPr>
              <a:t>)</a:t>
            </a:r>
            <a:r>
              <a:rPr lang="en-US" altLang="zh-TW" sz="2800" i="0" dirty="0">
                <a:latin typeface="Comic Sans MS" pitchFamily="66" charset="0"/>
              </a:rPr>
              <a:t> with it.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11560" y="1268760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Monotype Sorts" charset="2"/>
              <a:buNone/>
            </a:pPr>
            <a:r>
              <a:rPr lang="en-US" altLang="zh-TW" sz="2800" i="0" dirty="0">
                <a:solidFill>
                  <a:schemeClr val="tx2"/>
                </a:solidFill>
                <a:latin typeface="Comic Sans MS" pitchFamily="66" charset="0"/>
              </a:rPr>
              <a:t>superior planets</a:t>
            </a:r>
            <a:r>
              <a:rPr lang="en-US" altLang="zh-TW" sz="28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TW" sz="2800" i="0" dirty="0">
                <a:solidFill>
                  <a:schemeClr val="tx2"/>
                </a:solidFill>
                <a:latin typeface="新細明體" pitchFamily="18" charset="-120"/>
              </a:rPr>
              <a:t>(</a:t>
            </a:r>
            <a:r>
              <a:rPr lang="zh-TW" altLang="en-US" sz="2800" i="0" dirty="0">
                <a:solidFill>
                  <a:schemeClr val="tx2"/>
                </a:solidFill>
                <a:latin typeface="新細明體" pitchFamily="18" charset="-120"/>
              </a:rPr>
              <a:t>外行星)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885056" y="2564904"/>
            <a:ext cx="41910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Monotype Sorts" charset="2"/>
              <a:buNone/>
            </a:pPr>
            <a:r>
              <a:rPr lang="en-US" altLang="zh-TW" i="0" dirty="0">
                <a:latin typeface="Comic Sans MS" pitchFamily="66" charset="0"/>
              </a:rPr>
              <a:t>Orbital angular speeds of planets </a:t>
            </a:r>
            <a:r>
              <a:rPr lang="en-US" altLang="zh-TW" b="1" i="0" dirty="0">
                <a:latin typeface="Times New Roman" pitchFamily="18" charset="0"/>
              </a:rPr>
              <a:t>1</a:t>
            </a:r>
            <a:r>
              <a:rPr lang="en-US" altLang="zh-TW" i="0" dirty="0">
                <a:latin typeface="Comic Sans MS" pitchFamily="66" charset="0"/>
              </a:rPr>
              <a:t> and </a:t>
            </a:r>
            <a:r>
              <a:rPr lang="en-US" altLang="zh-TW" b="1" i="0" dirty="0">
                <a:latin typeface="Times New Roman" pitchFamily="18" charset="0"/>
              </a:rPr>
              <a:t>2</a:t>
            </a:r>
          </a:p>
          <a:p>
            <a:pPr>
              <a:buFont typeface="Monotype Sorts" charset="2"/>
              <a:buNone/>
            </a:pPr>
            <a:endParaRPr lang="en-US" altLang="zh-TW" b="1" i="0" dirty="0">
              <a:latin typeface="Comic Sans MS" pitchFamily="66" charset="0"/>
            </a:endParaRPr>
          </a:p>
          <a:p>
            <a:pPr>
              <a:buFont typeface="Monotype Sorts" charset="2"/>
              <a:buNone/>
            </a:pPr>
            <a:endParaRPr lang="en-US" altLang="zh-TW" b="1" i="0" dirty="0">
              <a:latin typeface="Comic Sans MS" pitchFamily="66" charset="0"/>
            </a:endParaRPr>
          </a:p>
          <a:p>
            <a:pPr>
              <a:buFont typeface="Monotype Sorts" charset="2"/>
              <a:buNone/>
            </a:pPr>
            <a:r>
              <a:rPr lang="en-US" altLang="zh-TW" i="0" dirty="0">
                <a:latin typeface="Comic Sans MS" pitchFamily="66" charset="0"/>
              </a:rPr>
              <a:t>Planet 2 moves</a:t>
            </a:r>
            <a:r>
              <a:rPr lang="en-US" altLang="zh-TW" i="0" dirty="0">
                <a:latin typeface="Times New Roman" pitchFamily="18" charset="0"/>
              </a:rPr>
              <a:t> </a:t>
            </a:r>
            <a:r>
              <a:rPr lang="en-US" altLang="zh-TW" i="0" dirty="0">
                <a:latin typeface="Times New Roman" pitchFamily="18" charset="0"/>
                <a:sym typeface="Symbol" pitchFamily="18" charset="2"/>
              </a:rPr>
              <a:t>, </a:t>
            </a:r>
          </a:p>
          <a:p>
            <a:r>
              <a:rPr lang="en-US" altLang="zh-TW" i="0" dirty="0">
                <a:latin typeface="Comic Sans MS" pitchFamily="66" charset="0"/>
                <a:sym typeface="Symbol" pitchFamily="18" charset="2"/>
              </a:rPr>
              <a:t>planet 1 moves</a:t>
            </a:r>
            <a:r>
              <a:rPr lang="en-US" altLang="zh-TW" i="0" dirty="0">
                <a:latin typeface="Times New Roman" pitchFamily="18" charset="0"/>
                <a:sym typeface="Symbol" pitchFamily="18" charset="2"/>
              </a:rPr>
              <a:t>  360</a:t>
            </a:r>
            <a:r>
              <a:rPr lang="en-US" altLang="zh-TW" i="0" baseline="30000" dirty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zh-TW" i="0" dirty="0">
                <a:latin typeface="Times New Roman" pitchFamily="18" charset="0"/>
                <a:sym typeface="Symbol" pitchFamily="18" charset="2"/>
              </a:rPr>
              <a:t>+ </a:t>
            </a:r>
          </a:p>
        </p:txBody>
      </p:sp>
      <p:sp>
        <p:nvSpPr>
          <p:cNvPr id="22533" name="Rectangle 2"/>
          <p:cNvSpPr>
            <a:spLocks noGrp="1" noChangeArrowheads="1"/>
          </p:cNvSpPr>
          <p:nvPr>
            <p:ph idx="1"/>
          </p:nvPr>
        </p:nvSpPr>
        <p:spPr>
          <a:xfrm>
            <a:off x="611188" y="1340768"/>
            <a:ext cx="8304212" cy="135480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400" b="1" i="1" dirty="0" err="1">
                <a:solidFill>
                  <a:schemeClr val="tx2"/>
                </a:solidFill>
                <a:latin typeface="Times New Roman" pitchFamily="18" charset="0"/>
              </a:rPr>
              <a:t>Synodic</a:t>
            </a:r>
            <a:r>
              <a:rPr lang="en-US" altLang="zh-TW" sz="2400" b="1" i="1" dirty="0">
                <a:solidFill>
                  <a:schemeClr val="tx2"/>
                </a:solidFill>
                <a:latin typeface="Times New Roman" pitchFamily="18" charset="0"/>
              </a:rPr>
              <a:t> period</a:t>
            </a:r>
            <a:r>
              <a:rPr lang="en-US" altLang="zh-TW" sz="2400" b="1" dirty="0">
                <a:latin typeface="Comic Sans MS" pitchFamily="66" charset="0"/>
              </a:rPr>
              <a:t>:</a:t>
            </a:r>
            <a:r>
              <a:rPr lang="en-US" altLang="zh-TW" sz="2400" dirty="0">
                <a:latin typeface="Comic Sans MS" pitchFamily="66" charset="0"/>
              </a:rPr>
              <a:t> time interval between successive identical configuration of a planet, the Earth, and the Sun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79</a:t>
            </a:fld>
            <a:endParaRPr lang="en-US" altLang="zh-TW"/>
          </a:p>
        </p:txBody>
      </p:sp>
      <p:graphicFrame>
        <p:nvGraphicFramePr>
          <p:cNvPr id="22530" name="Object 0"/>
          <p:cNvGraphicFramePr>
            <a:graphicFrameLocks noChangeAspect="1"/>
          </p:cNvGraphicFramePr>
          <p:nvPr/>
        </p:nvGraphicFramePr>
        <p:xfrm>
          <a:off x="1172394" y="3284042"/>
          <a:ext cx="15240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6" name="Equation" r:id="rId3" imgW="749160" imgH="457200" progId="Equation.3">
                  <p:embed/>
                </p:oleObj>
              </mc:Choice>
              <mc:Fallback>
                <p:oleObj name="Equation" r:id="rId3" imgW="749160" imgH="4572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2394" y="3284042"/>
                        <a:ext cx="15240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4" name="Picture 4"/>
          <p:cNvPicPr>
            <a:picLocks noChangeAspect="1" noChangeArrowheads="1"/>
          </p:cNvPicPr>
          <p:nvPr/>
        </p:nvPicPr>
        <p:blipFill>
          <a:blip r:embed="rId5" r:link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89951" y="2616758"/>
            <a:ext cx="3959796" cy="3959796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</p:pic>
      <p:graphicFrame>
        <p:nvGraphicFramePr>
          <p:cNvPr id="22531" name="Object 1"/>
          <p:cNvGraphicFramePr>
            <a:graphicFrameLocks noChangeAspect="1"/>
          </p:cNvGraphicFramePr>
          <p:nvPr/>
        </p:nvGraphicFramePr>
        <p:xfrm>
          <a:off x="969194" y="4889004"/>
          <a:ext cx="28321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7" name="Equation" r:id="rId7" imgW="1473120" imgH="888840" progId="Equation.3">
                  <p:embed/>
                </p:oleObj>
              </mc:Choice>
              <mc:Fallback>
                <p:oleObj name="Equation" r:id="rId7" imgW="1473120" imgH="8888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194" y="4889004"/>
                        <a:ext cx="283210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196752"/>
            <a:ext cx="8147248" cy="270202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 err="1">
                <a:latin typeface="Comic Sans MS" pitchFamily="66" charset="0"/>
              </a:rPr>
              <a:t>Kepler</a:t>
            </a:r>
            <a:r>
              <a:rPr lang="en-US" altLang="zh-TW" sz="2800" dirty="0">
                <a:latin typeface="Comic Sans MS" pitchFamily="66" charset="0"/>
              </a:rPr>
              <a:t> also noticed another characteristic of planetary motion: planets move fastest at perihelion, and slowest at aphelion.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He quantified the finding in what is known as </a:t>
            </a:r>
            <a:r>
              <a:rPr lang="en-US" altLang="zh-TW" sz="2800" b="1" i="1" dirty="0" err="1">
                <a:solidFill>
                  <a:srgbClr val="003399"/>
                </a:solidFill>
                <a:latin typeface="Times New Roman" pitchFamily="18" charset="0"/>
              </a:rPr>
              <a:t>Kepler's</a:t>
            </a:r>
            <a:r>
              <a:rPr lang="en-US" altLang="zh-TW" sz="2800" b="1" i="1" dirty="0">
                <a:solidFill>
                  <a:srgbClr val="003399"/>
                </a:solidFill>
                <a:latin typeface="Times New Roman" pitchFamily="18" charset="0"/>
              </a:rPr>
              <a:t> Second Law</a:t>
            </a:r>
            <a:r>
              <a:rPr lang="en-US" altLang="zh-TW" sz="2800" b="1" i="1" dirty="0">
                <a:latin typeface="Times New Roman" pitchFamily="18" charset="0"/>
              </a:rPr>
              <a:t>: </a:t>
            </a:r>
            <a:r>
              <a:rPr lang="en-US" altLang="zh-TW" sz="2800" i="1" dirty="0">
                <a:solidFill>
                  <a:srgbClr val="C00000"/>
                </a:solidFill>
                <a:latin typeface="Times New Roman" pitchFamily="18" charset="0"/>
              </a:rPr>
              <a:t>Planets sweep out equal areas in equal times.</a:t>
            </a:r>
            <a:endParaRPr lang="en-US" altLang="zh-TW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3429000"/>
            <a:ext cx="461992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4.1  Kepler’s laws of planetary motion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80</a:t>
            </a:fld>
            <a:endParaRPr lang="en-US" altLang="zh-TW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5866747" y="1772816"/>
          <a:ext cx="163671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" name="Equation" r:id="rId3" imgW="850680" imgH="431640" progId="Equation.3">
                  <p:embed/>
                </p:oleObj>
              </mc:Choice>
              <mc:Fallback>
                <p:oleObj name="Equation" r:id="rId3" imgW="85068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747" y="1772816"/>
                        <a:ext cx="1636712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Rectangle 9"/>
          <p:cNvSpPr>
            <a:spLocks noChangeArrowheads="1"/>
          </p:cNvSpPr>
          <p:nvPr/>
        </p:nvSpPr>
        <p:spPr bwMode="auto">
          <a:xfrm>
            <a:off x="611560" y="1412776"/>
            <a:ext cx="8380040" cy="117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i="0" dirty="0">
                <a:latin typeface="Comic Sans MS" pitchFamily="66" charset="0"/>
              </a:rPr>
              <a:t>It is correct for </a:t>
            </a:r>
            <a:r>
              <a:rPr lang="en-US" altLang="zh-TW" i="0" dirty="0">
                <a:solidFill>
                  <a:srgbClr val="0000CC"/>
                </a:solidFill>
                <a:latin typeface="Comic Sans MS" pitchFamily="66" charset="0"/>
              </a:rPr>
              <a:t>both</a:t>
            </a:r>
            <a:r>
              <a:rPr lang="en-US" altLang="zh-TW" i="0" dirty="0">
                <a:latin typeface="Comic Sans MS" pitchFamily="66" charset="0"/>
              </a:rPr>
              <a:t> inferior &amp; superior planets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i="0" dirty="0">
                <a:latin typeface="Times New Roman" pitchFamily="18" charset="0"/>
              </a:rPr>
              <a:t>T</a:t>
            </a:r>
            <a:r>
              <a:rPr lang="en-US" altLang="zh-TW" i="0" baseline="-25000" dirty="0">
                <a:latin typeface="Times New Roman" pitchFamily="18" charset="0"/>
              </a:rPr>
              <a:t>1</a:t>
            </a:r>
            <a:r>
              <a:rPr lang="en-US" altLang="zh-TW" i="0" dirty="0">
                <a:latin typeface="Comic Sans MS" pitchFamily="66" charset="0"/>
              </a:rPr>
              <a:t> : inner planet; </a:t>
            </a:r>
            <a:r>
              <a:rPr lang="en-US" altLang="zh-TW" i="0" dirty="0">
                <a:latin typeface="Times New Roman" pitchFamily="18" charset="0"/>
              </a:rPr>
              <a:t>T</a:t>
            </a:r>
            <a:r>
              <a:rPr lang="en-US" altLang="zh-TW" i="0" baseline="-25000" dirty="0">
                <a:latin typeface="Times New Roman" pitchFamily="18" charset="0"/>
              </a:rPr>
              <a:t>2</a:t>
            </a:r>
            <a:r>
              <a:rPr lang="en-US" altLang="zh-TW" i="0" dirty="0">
                <a:latin typeface="Comic Sans MS" pitchFamily="66" charset="0"/>
              </a:rPr>
              <a:t> : outer planet</a:t>
            </a: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r:link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644" y="2420938"/>
            <a:ext cx="3959796" cy="3959796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idx="1"/>
          </p:nvPr>
        </p:nvSpPr>
        <p:spPr>
          <a:xfrm>
            <a:off x="467544" y="1340768"/>
            <a:ext cx="5523681" cy="418373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400" dirty="0">
                <a:latin typeface="Comic Sans MS" pitchFamily="66" charset="0"/>
              </a:rPr>
              <a:t>Phase </a:t>
            </a:r>
            <a:r>
              <a:rPr lang="en-US" altLang="zh-TW" sz="2400" i="1" dirty="0">
                <a:solidFill>
                  <a:srgbClr val="0000CC"/>
                </a:solidFill>
                <a:latin typeface="Times New Roman" pitchFamily="18" charset="0"/>
              </a:rPr>
              <a:t>q</a:t>
            </a:r>
            <a:r>
              <a:rPr lang="en-US" altLang="zh-TW" sz="2400" dirty="0">
                <a:latin typeface="Times New Roman" pitchFamily="18" charset="0"/>
              </a:rPr>
              <a:t> </a:t>
            </a:r>
            <a:r>
              <a:rPr lang="en-US" altLang="zh-TW" sz="2400" dirty="0">
                <a:latin typeface="Comic Sans MS" pitchFamily="66" charset="0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400" dirty="0">
                <a:latin typeface="Comic Sans MS" pitchFamily="66" charset="0"/>
              </a:rPr>
              <a:t>	fraction of the planet’s diameter illuminated as seen on Earth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24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24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24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24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24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24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400" i="1" dirty="0">
                <a:latin typeface="Times New Roman" pitchFamily="18" charset="0"/>
              </a:rPr>
              <a:t>q</a:t>
            </a:r>
            <a:r>
              <a:rPr lang="en-US" altLang="zh-TW" sz="2400" dirty="0">
                <a:latin typeface="Times New Roman" pitchFamily="18" charset="0"/>
              </a:rPr>
              <a:t> = 0</a:t>
            </a:r>
            <a:r>
              <a:rPr lang="en-US" altLang="zh-TW" sz="2400" dirty="0">
                <a:latin typeface="Comic Sans MS" pitchFamily="66" charset="0"/>
              </a:rPr>
              <a:t>, new; </a:t>
            </a:r>
            <a:r>
              <a:rPr lang="en-US" altLang="zh-TW" sz="2400" i="1" dirty="0">
                <a:latin typeface="Times New Roman" pitchFamily="18" charset="0"/>
              </a:rPr>
              <a:t>q</a:t>
            </a:r>
            <a:r>
              <a:rPr lang="en-US" altLang="zh-TW" sz="2400" dirty="0">
                <a:latin typeface="Times New Roman" pitchFamily="18" charset="0"/>
              </a:rPr>
              <a:t> = 1</a:t>
            </a:r>
            <a:r>
              <a:rPr lang="en-US" altLang="zh-TW" sz="2400" dirty="0">
                <a:latin typeface="Comic Sans MS" pitchFamily="66" charset="0"/>
              </a:rPr>
              <a:t>, full.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81</a:t>
            </a:fld>
            <a:endParaRPr lang="en-US" altLang="zh-TW"/>
          </a:p>
        </p:txBody>
      </p:sp>
      <p:graphicFrame>
        <p:nvGraphicFramePr>
          <p:cNvPr id="24578" name="Object 0"/>
          <p:cNvGraphicFramePr>
            <a:graphicFrameLocks noChangeAspect="1"/>
          </p:cNvGraphicFramePr>
          <p:nvPr/>
        </p:nvGraphicFramePr>
        <p:xfrm>
          <a:off x="1403648" y="2636912"/>
          <a:ext cx="2112962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4" name="方程式" r:id="rId3" imgW="1193760" imgH="1218960" progId="Equation.3">
                  <p:embed/>
                </p:oleObj>
              </mc:Choice>
              <mc:Fallback>
                <p:oleObj name="方程式" r:id="rId3" imgW="1193760" imgH="121896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636912"/>
                        <a:ext cx="2112962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1"/>
          <p:cNvGraphicFramePr>
            <a:graphicFrameLocks noChangeAspect="1"/>
          </p:cNvGraphicFramePr>
          <p:nvPr/>
        </p:nvGraphicFramePr>
        <p:xfrm>
          <a:off x="4932363" y="2781300"/>
          <a:ext cx="3817630" cy="266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5" name="Picture" r:id="rId5" imgW="2628900" imgH="1825752" progId="Word.Picture.8">
                  <p:embed/>
                </p:oleObj>
              </mc:Choice>
              <mc:Fallback>
                <p:oleObj name="Picture" r:id="rId5" imgW="2628900" imgH="1825752" progId="Word.Pictur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781300"/>
                        <a:ext cx="3817630" cy="26639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628775"/>
            <a:ext cx="4608512" cy="504825"/>
          </a:xfrm>
        </p:spPr>
        <p:txBody>
          <a:bodyPr/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400">
                <a:latin typeface="Comic Sans MS" pitchFamily="66" charset="0"/>
              </a:rPr>
              <a:t>For inferior planet</a:t>
            </a:r>
            <a:endParaRPr lang="en-US" altLang="zh-TW" sz="240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82</a:t>
            </a:fld>
            <a:endParaRPr lang="en-US" altLang="zh-TW"/>
          </a:p>
        </p:txBody>
      </p:sp>
      <p:graphicFrame>
        <p:nvGraphicFramePr>
          <p:cNvPr id="25602" name="Object 0"/>
          <p:cNvGraphicFramePr>
            <a:graphicFrameLocks noChangeAspect="1"/>
          </p:cNvGraphicFramePr>
          <p:nvPr/>
        </p:nvGraphicFramePr>
        <p:xfrm>
          <a:off x="1116013" y="2349500"/>
          <a:ext cx="3659187" cy="279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8" name="方程式" r:id="rId3" imgW="1828800" imgH="1396800" progId="Equation.3">
                  <p:embed/>
                </p:oleObj>
              </mc:Choice>
              <mc:Fallback>
                <p:oleObj name="方程式" r:id="rId3" imgW="1828800" imgH="13968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3659187" cy="279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5508625" y="2060575"/>
            <a:ext cx="2209800" cy="3124200"/>
            <a:chOff x="3120" y="384"/>
            <a:chExt cx="1392" cy="1968"/>
          </a:xfrm>
        </p:grpSpPr>
        <p:sp>
          <p:nvSpPr>
            <p:cNvPr id="25608" name="Oval 5"/>
            <p:cNvSpPr>
              <a:spLocks noChangeArrowheads="1"/>
            </p:cNvSpPr>
            <p:nvPr/>
          </p:nvSpPr>
          <p:spPr bwMode="auto">
            <a:xfrm>
              <a:off x="3984" y="1824"/>
              <a:ext cx="528" cy="5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09" name="Oval 6"/>
            <p:cNvSpPr>
              <a:spLocks noChangeArrowheads="1"/>
            </p:cNvSpPr>
            <p:nvPr/>
          </p:nvSpPr>
          <p:spPr bwMode="auto">
            <a:xfrm>
              <a:off x="3120" y="384"/>
              <a:ext cx="528" cy="5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10" name="Oval 7"/>
            <p:cNvSpPr>
              <a:spLocks noChangeArrowheads="1"/>
            </p:cNvSpPr>
            <p:nvPr/>
          </p:nvSpPr>
          <p:spPr bwMode="auto">
            <a:xfrm>
              <a:off x="3148" y="1104"/>
              <a:ext cx="528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11" name="Oval 8"/>
            <p:cNvSpPr>
              <a:spLocks noChangeArrowheads="1"/>
            </p:cNvSpPr>
            <p:nvPr/>
          </p:nvSpPr>
          <p:spPr bwMode="auto">
            <a:xfrm>
              <a:off x="3168" y="1824"/>
              <a:ext cx="528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12" name="Oval 9"/>
            <p:cNvSpPr>
              <a:spLocks noChangeArrowheads="1"/>
            </p:cNvSpPr>
            <p:nvPr/>
          </p:nvSpPr>
          <p:spPr bwMode="auto">
            <a:xfrm>
              <a:off x="3216" y="1824"/>
              <a:ext cx="336" cy="5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13" name="Oval 10"/>
            <p:cNvSpPr>
              <a:spLocks noChangeArrowheads="1"/>
            </p:cNvSpPr>
            <p:nvPr/>
          </p:nvSpPr>
          <p:spPr bwMode="auto">
            <a:xfrm>
              <a:off x="3178" y="1852"/>
              <a:ext cx="384" cy="48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14" name="Oval 11"/>
            <p:cNvSpPr>
              <a:spLocks noChangeArrowheads="1"/>
            </p:cNvSpPr>
            <p:nvPr/>
          </p:nvSpPr>
          <p:spPr bwMode="auto">
            <a:xfrm>
              <a:off x="4128" y="1852"/>
              <a:ext cx="384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25603" name="Object 1"/>
          <p:cNvGraphicFramePr>
            <a:graphicFrameLocks noChangeAspect="1"/>
          </p:cNvGraphicFramePr>
          <p:nvPr/>
        </p:nvGraphicFramePr>
        <p:xfrm>
          <a:off x="6804025" y="2133600"/>
          <a:ext cx="20066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9" name="方程式" r:id="rId5" imgW="990360" imgH="393480" progId="Equation.3">
                  <p:embed/>
                </p:oleObj>
              </mc:Choice>
              <mc:Fallback>
                <p:oleObj name="方程式" r:id="rId5" imgW="990360" imgH="39348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2133600"/>
                        <a:ext cx="20066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/>
          <p:cNvSpPr>
            <a:spLocks noGrp="1" noChangeArrowheads="1"/>
          </p:cNvSpPr>
          <p:nvPr>
            <p:ph idx="1"/>
          </p:nvPr>
        </p:nvSpPr>
        <p:spPr>
          <a:xfrm>
            <a:off x="755650" y="1628775"/>
            <a:ext cx="3455988" cy="504825"/>
          </a:xfrm>
        </p:spPr>
        <p:txBody>
          <a:bodyPr/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400">
                <a:latin typeface="Comic Sans MS" pitchFamily="66" charset="0"/>
              </a:rPr>
              <a:t>For superior planet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83</a:t>
            </a:fld>
            <a:endParaRPr lang="en-US" altLang="zh-TW"/>
          </a:p>
        </p:txBody>
      </p:sp>
      <p:graphicFrame>
        <p:nvGraphicFramePr>
          <p:cNvPr id="26626" name="Object 3"/>
          <p:cNvGraphicFramePr>
            <a:graphicFrameLocks noChangeAspect="1"/>
          </p:cNvGraphicFramePr>
          <p:nvPr/>
        </p:nvGraphicFramePr>
        <p:xfrm>
          <a:off x="1187450" y="3573463"/>
          <a:ext cx="2620963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0" name="方程式" r:id="rId3" imgW="1307880" imgH="457200" progId="Equation.3">
                  <p:embed/>
                </p:oleObj>
              </mc:Choice>
              <mc:Fallback>
                <p:oleObj name="方程式" r:id="rId3" imgW="130788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573463"/>
                        <a:ext cx="2620963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4"/>
          <p:cNvGraphicFramePr>
            <a:graphicFrameLocks noChangeAspect="1"/>
          </p:cNvGraphicFramePr>
          <p:nvPr/>
        </p:nvGraphicFramePr>
        <p:xfrm>
          <a:off x="1187450" y="2349500"/>
          <a:ext cx="435133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1" name="Equation" r:id="rId5" imgW="2171520" imgH="457200" progId="Equation.3">
                  <p:embed/>
                </p:oleObj>
              </mc:Choice>
              <mc:Fallback>
                <p:oleObj name="Equation" r:id="rId5" imgW="217152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349500"/>
                        <a:ext cx="4351338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30" name="Group 5"/>
          <p:cNvGrpSpPr>
            <a:grpSpLocks/>
          </p:cNvGrpSpPr>
          <p:nvPr/>
        </p:nvGrpSpPr>
        <p:grpSpPr bwMode="auto">
          <a:xfrm>
            <a:off x="5795963" y="2349500"/>
            <a:ext cx="838200" cy="2089150"/>
            <a:chOff x="3360" y="2640"/>
            <a:chExt cx="528" cy="1316"/>
          </a:xfrm>
        </p:grpSpPr>
        <p:sp>
          <p:nvSpPr>
            <p:cNvPr id="26633" name="Oval 6"/>
            <p:cNvSpPr>
              <a:spLocks noChangeArrowheads="1"/>
            </p:cNvSpPr>
            <p:nvPr/>
          </p:nvSpPr>
          <p:spPr bwMode="auto">
            <a:xfrm>
              <a:off x="3360" y="2640"/>
              <a:ext cx="528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634" name="Oval 7"/>
            <p:cNvSpPr>
              <a:spLocks noChangeArrowheads="1"/>
            </p:cNvSpPr>
            <p:nvPr/>
          </p:nvSpPr>
          <p:spPr bwMode="auto">
            <a:xfrm>
              <a:off x="3360" y="3428"/>
              <a:ext cx="528" cy="5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635" name="Oval 8"/>
            <p:cNvSpPr>
              <a:spLocks noChangeArrowheads="1"/>
            </p:cNvSpPr>
            <p:nvPr/>
          </p:nvSpPr>
          <p:spPr bwMode="auto">
            <a:xfrm>
              <a:off x="3456" y="3456"/>
              <a:ext cx="432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26628" name="Object 9"/>
          <p:cNvGraphicFramePr>
            <a:graphicFrameLocks noChangeAspect="1"/>
          </p:cNvGraphicFramePr>
          <p:nvPr/>
        </p:nvGraphicFramePr>
        <p:xfrm>
          <a:off x="6804025" y="1844675"/>
          <a:ext cx="20066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2" name="方程式" r:id="rId7" imgW="990360" imgH="393480" progId="Equation.3">
                  <p:embed/>
                </p:oleObj>
              </mc:Choice>
              <mc:Fallback>
                <p:oleObj name="方程式" r:id="rId7" imgW="990360" imgH="393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1844675"/>
                        <a:ext cx="20066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idx="1"/>
          </p:nvPr>
        </p:nvSpPr>
        <p:spPr>
          <a:xfrm>
            <a:off x="395536" y="1124744"/>
            <a:ext cx="7999040" cy="3099792"/>
          </a:xfrm>
        </p:spPr>
        <p:txBody>
          <a:bodyPr/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b="1" i="1" dirty="0">
                <a:solidFill>
                  <a:schemeClr val="tx2"/>
                </a:solidFill>
                <a:latin typeface="Times New Roman" pitchFamily="18" charset="0"/>
              </a:rPr>
              <a:t>Solar transit: </a:t>
            </a:r>
            <a:r>
              <a:rPr lang="en-US" altLang="zh-TW" sz="2800" dirty="0">
                <a:latin typeface="Comic Sans MS" pitchFamily="66" charset="0"/>
              </a:rPr>
              <a:t>when the Sun, an inferior planet and the Earth are almost in a straight line</a:t>
            </a:r>
          </a:p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800" dirty="0">
                <a:latin typeface="Comic Sans MS" pitchFamily="66" charset="0"/>
              </a:rPr>
              <a:t>See the shadow of the planet passes across the Sun in few hours.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84</a:t>
            </a:fld>
            <a:endParaRPr lang="en-US" altLang="zh-TW"/>
          </a:p>
        </p:txBody>
      </p:sp>
      <p:graphicFrame>
        <p:nvGraphicFramePr>
          <p:cNvPr id="27650" name="Object 0"/>
          <p:cNvGraphicFramePr>
            <a:graphicFrameLocks noChangeAspect="1"/>
          </p:cNvGraphicFramePr>
          <p:nvPr/>
        </p:nvGraphicFramePr>
        <p:xfrm>
          <a:off x="1651000" y="5994400"/>
          <a:ext cx="2254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8" name="方程式" r:id="rId4" imgW="114120" imgH="215640" progId="Equation.3">
                  <p:embed/>
                </p:oleObj>
              </mc:Choice>
              <mc:Fallback>
                <p:oleObj name="方程式" r:id="rId4" imgW="114120" imgH="21564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5994400"/>
                        <a:ext cx="2254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71872" y="6309320"/>
            <a:ext cx="7848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 transit of Mercury happened in 2003 May 7.</a:t>
            </a:r>
          </a:p>
        </p:txBody>
      </p:sp>
      <p:pic>
        <p:nvPicPr>
          <p:cNvPr id="9" name="latest_mdi.mpg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3068960"/>
            <a:ext cx="80010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Text Box 2"/>
          <p:cNvSpPr txBox="1">
            <a:spLocks noChangeArrowheads="1"/>
          </p:cNvSpPr>
          <p:nvPr/>
        </p:nvSpPr>
        <p:spPr bwMode="auto">
          <a:xfrm>
            <a:off x="611560" y="2204864"/>
            <a:ext cx="81375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200" i="0" dirty="0">
                <a:latin typeface="Comic Sans MS" pitchFamily="66" charset="0"/>
              </a:rPr>
              <a:t>Given: Apparent diameter of the Sun</a:t>
            </a:r>
            <a:r>
              <a:rPr lang="en-US" altLang="zh-TW" sz="2200" i="0" dirty="0">
                <a:latin typeface="Times New Roman" pitchFamily="18" charset="0"/>
              </a:rPr>
              <a:t>: 2</a:t>
            </a:r>
            <a:r>
              <a:rPr lang="en-US" altLang="zh-TW" sz="2200" i="0" dirty="0">
                <a:latin typeface="Times New Roman" pitchFamily="18" charset="0"/>
                <a:sym typeface="Symbol" pitchFamily="18" charset="2"/>
              </a:rPr>
              <a:t> = </a:t>
            </a:r>
            <a:r>
              <a:rPr lang="en-US" altLang="zh-TW" sz="2200" i="0" dirty="0">
                <a:latin typeface="Times New Roman" pitchFamily="18" charset="0"/>
              </a:rPr>
              <a:t>32</a:t>
            </a:r>
            <a:r>
              <a:rPr lang="en-US" altLang="zh-TW" sz="2200" i="0" dirty="0">
                <a:latin typeface="Times New Roman" pitchFamily="18" charset="0"/>
                <a:sym typeface="Symbol" pitchFamily="18" charset="2"/>
              </a:rPr>
              <a:t></a:t>
            </a:r>
            <a:endParaRPr lang="en-US" altLang="zh-TW" sz="2200" i="0" dirty="0">
              <a:latin typeface="Times New Roman" pitchFamily="18" charset="0"/>
            </a:endParaRPr>
          </a:p>
          <a:p>
            <a:r>
              <a:rPr lang="en-US" altLang="zh-TW" sz="2200" i="0" dirty="0">
                <a:latin typeface="Comic Sans MS" pitchFamily="66" charset="0"/>
              </a:rPr>
              <a:t>Sun-Venus distance</a:t>
            </a:r>
            <a:r>
              <a:rPr lang="en-US" altLang="zh-TW" sz="2200" i="0" dirty="0">
                <a:latin typeface="Times New Roman" pitchFamily="18" charset="0"/>
              </a:rPr>
              <a:t> = </a:t>
            </a:r>
            <a:r>
              <a:rPr lang="en-US" altLang="zh-TW" sz="2200" i="0" dirty="0">
                <a:latin typeface="Comic Sans MS" pitchFamily="66" charset="0"/>
              </a:rPr>
              <a:t>0.723</a:t>
            </a:r>
            <a:r>
              <a:rPr lang="en-US" altLang="zh-TW" sz="2200" i="0" dirty="0">
                <a:latin typeface="Times New Roman" pitchFamily="18" charset="0"/>
              </a:rPr>
              <a:t> </a:t>
            </a:r>
            <a:r>
              <a:rPr lang="en-US" altLang="zh-TW" sz="2200" i="0" dirty="0">
                <a:latin typeface="Comic Sans MS" pitchFamily="66" charset="0"/>
              </a:rPr>
              <a:t>AU; </a:t>
            </a:r>
            <a:r>
              <a:rPr lang="en-US" altLang="zh-TW" sz="2200" i="0" dirty="0" err="1">
                <a:latin typeface="Comic Sans MS" pitchFamily="66" charset="0"/>
              </a:rPr>
              <a:t>Synodic</a:t>
            </a:r>
            <a:r>
              <a:rPr lang="en-US" altLang="zh-TW" sz="2200" i="0" dirty="0">
                <a:latin typeface="Comic Sans MS" pitchFamily="66" charset="0"/>
              </a:rPr>
              <a:t> period</a:t>
            </a:r>
            <a:r>
              <a:rPr lang="en-US" altLang="zh-TW" sz="2200" i="0" dirty="0">
                <a:latin typeface="Times New Roman" pitchFamily="18" charset="0"/>
              </a:rPr>
              <a:t> </a:t>
            </a:r>
            <a:r>
              <a:rPr lang="en-US" altLang="zh-TW" sz="2200" dirty="0">
                <a:latin typeface="Times New Roman" pitchFamily="18" charset="0"/>
              </a:rPr>
              <a:t>S</a:t>
            </a:r>
            <a:r>
              <a:rPr lang="en-US" altLang="zh-TW" sz="2200" i="0" dirty="0">
                <a:latin typeface="Times New Roman" pitchFamily="18" charset="0"/>
              </a:rPr>
              <a:t> = </a:t>
            </a:r>
            <a:r>
              <a:rPr lang="en-US" altLang="zh-TW" sz="2200" i="0" dirty="0">
                <a:latin typeface="Comic Sans MS" pitchFamily="66" charset="0"/>
              </a:rPr>
              <a:t>584 days</a:t>
            </a:r>
          </a:p>
        </p:txBody>
      </p:sp>
      <p:graphicFrame>
        <p:nvGraphicFramePr>
          <p:cNvPr id="29698" name="Object 3"/>
          <p:cNvGraphicFramePr>
            <a:graphicFrameLocks noChangeAspect="1"/>
          </p:cNvGraphicFramePr>
          <p:nvPr/>
        </p:nvGraphicFramePr>
        <p:xfrm>
          <a:off x="827584" y="3068960"/>
          <a:ext cx="2590800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0" name="方程式" r:id="rId3" imgW="1473120" imgH="888840" progId="Equation.3">
                  <p:embed/>
                </p:oleObj>
              </mc:Choice>
              <mc:Fallback>
                <p:oleObj name="方程式" r:id="rId3" imgW="1473120" imgH="8888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068960"/>
                        <a:ext cx="2590800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4"/>
          <p:cNvGraphicFramePr>
            <a:graphicFrameLocks noChangeAspect="1"/>
          </p:cNvGraphicFramePr>
          <p:nvPr/>
        </p:nvGraphicFramePr>
        <p:xfrm>
          <a:off x="827584" y="4725144"/>
          <a:ext cx="2590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1" name="方程式" r:id="rId5" imgW="1422360" imgH="419040" progId="Equation.3">
                  <p:embed/>
                </p:oleObj>
              </mc:Choice>
              <mc:Fallback>
                <p:oleObj name="方程式" r:id="rId5" imgW="14223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725144"/>
                        <a:ext cx="2590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Text Box 5"/>
          <p:cNvSpPr txBox="1">
            <a:spLocks noChangeArrowheads="1"/>
          </p:cNvSpPr>
          <p:nvPr/>
        </p:nvSpPr>
        <p:spPr bwMode="auto">
          <a:xfrm>
            <a:off x="2383334" y="5735861"/>
            <a:ext cx="2005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sz="2200" i="0" dirty="0">
                <a:latin typeface="Comic Sans MS" pitchFamily="66" charset="0"/>
              </a:rPr>
              <a:t>,</a:t>
            </a:r>
            <a:r>
              <a:rPr lang="en-US" altLang="zh-TW" sz="2200" i="0" dirty="0">
                <a:latin typeface="Comic Sans MS" pitchFamily="66" charset="0"/>
              </a:rPr>
              <a:t>for small</a:t>
            </a:r>
            <a:r>
              <a:rPr lang="en-US" altLang="zh-TW" sz="2200" i="0" dirty="0">
                <a:latin typeface="Times New Roman" pitchFamily="18" charset="0"/>
              </a:rPr>
              <a:t> </a:t>
            </a:r>
            <a:r>
              <a:rPr lang="en-US" altLang="zh-TW" sz="2200" i="0" dirty="0">
                <a:latin typeface="Times New Roman" pitchFamily="18" charset="0"/>
                <a:sym typeface="Symbol" pitchFamily="18" charset="2"/>
              </a:rPr>
              <a:t>, </a:t>
            </a:r>
            <a:r>
              <a:rPr lang="en-US" altLang="zh-TW" i="0" dirty="0">
                <a:latin typeface="Times New Roman" pitchFamily="18" charset="0"/>
              </a:rPr>
              <a:t> </a:t>
            </a:r>
          </a:p>
        </p:txBody>
      </p:sp>
      <p:pic>
        <p:nvPicPr>
          <p:cNvPr id="29704" name="Picture 6"/>
          <p:cNvPicPr>
            <a:picLocks noChangeAspect="1" noChangeArrowheads="1"/>
          </p:cNvPicPr>
          <p:nvPr/>
        </p:nvPicPr>
        <p:blipFill>
          <a:blip r:embed="rId7" r:link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6121" y="3140968"/>
            <a:ext cx="4494517" cy="348208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</p:pic>
      <p:graphicFrame>
        <p:nvGraphicFramePr>
          <p:cNvPr id="29700" name="Object 7"/>
          <p:cNvGraphicFramePr>
            <a:graphicFrameLocks noChangeAspect="1"/>
          </p:cNvGraphicFramePr>
          <p:nvPr/>
        </p:nvGraphicFramePr>
        <p:xfrm>
          <a:off x="1363663" y="6240463"/>
          <a:ext cx="2254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2" name="方程式" r:id="rId9" imgW="114120" imgH="215640" progId="Equation.3">
                  <p:embed/>
                </p:oleObj>
              </mc:Choice>
              <mc:Fallback>
                <p:oleObj name="方程式" r:id="rId9" imgW="11412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63" y="6240463"/>
                        <a:ext cx="2254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8"/>
          <p:cNvGraphicFramePr>
            <a:graphicFrameLocks noChangeAspect="1"/>
          </p:cNvGraphicFramePr>
          <p:nvPr/>
        </p:nvGraphicFramePr>
        <p:xfrm>
          <a:off x="827584" y="5661248"/>
          <a:ext cx="1506537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3" name="方程式" r:id="rId11" imgW="888840" imgH="419040" progId="Equation.3">
                  <p:embed/>
                </p:oleObj>
              </mc:Choice>
              <mc:Fallback>
                <p:oleObj name="方程式" r:id="rId11" imgW="888840" imgH="419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661248"/>
                        <a:ext cx="1506537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85</a:t>
            </a:fld>
            <a:endParaRPr lang="en-US" altLang="zh-TW"/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611560" y="1340768"/>
            <a:ext cx="7704138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charset="2"/>
              <a:buNone/>
            </a:pPr>
            <a:r>
              <a:rPr lang="en-US" altLang="zh-TW">
                <a:latin typeface="Times New Roman" pitchFamily="18" charset="0"/>
              </a:rPr>
              <a:t>Question:</a:t>
            </a:r>
            <a:r>
              <a:rPr lang="en-US" altLang="zh-TW" i="0">
                <a:latin typeface="Comic Sans MS" pitchFamily="66" charset="0"/>
              </a:rPr>
              <a:t> Estimate the maximum duration of transit of Venus (</a:t>
            </a:r>
            <a:r>
              <a:rPr lang="zh-TW" altLang="zh-TW" i="0">
                <a:latin typeface="Comic Sans MS" pitchFamily="66" charset="0"/>
              </a:rPr>
              <a:t>金星凌日</a:t>
            </a:r>
            <a:r>
              <a:rPr lang="zh-TW" altLang="en-US" i="0">
                <a:latin typeface="Comic Sans MS" pitchFamily="66" charset="0"/>
              </a:rPr>
              <a:t>) </a:t>
            </a:r>
            <a:r>
              <a:rPr lang="en-US" altLang="zh-TW" i="0">
                <a:latin typeface="Comic Sans MS" pitchFamily="66" charset="0"/>
              </a:rPr>
              <a:t>across the Sun</a:t>
            </a:r>
            <a:endParaRPr lang="zh-TW" altLang="en-US" i="0">
              <a:latin typeface="Comic Sans MS" pitchFamily="66" charset="0"/>
            </a:endParaRPr>
          </a:p>
        </p:txBody>
      </p:sp>
      <p:sp>
        <p:nvSpPr>
          <p:cNvPr id="14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kumimoji="0" lang="en-US" altLang="zh-TW" sz="3600" i="0" dirty="0">
                <a:solidFill>
                  <a:srgbClr val="660066"/>
                </a:solidFill>
                <a:latin typeface="Comic Sans MS" pitchFamily="66" charset="0"/>
              </a:rPr>
              <a:t>4.5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4"/>
          <p:cNvGraphicFramePr>
            <a:graphicFrameLocks noChangeAspect="1"/>
          </p:cNvGraphicFramePr>
          <p:nvPr/>
        </p:nvGraphicFramePr>
        <p:xfrm>
          <a:off x="899592" y="1772816"/>
          <a:ext cx="22098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8" name="方程式" r:id="rId3" imgW="1079280" imgH="812520" progId="Equation.3">
                  <p:embed/>
                </p:oleObj>
              </mc:Choice>
              <mc:Fallback>
                <p:oleObj name="方程式" r:id="rId3" imgW="1079280" imgH="8125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772816"/>
                        <a:ext cx="220980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5"/>
          <p:cNvGraphicFramePr>
            <a:graphicFrameLocks noChangeAspect="1"/>
          </p:cNvGraphicFramePr>
          <p:nvPr/>
        </p:nvGraphicFramePr>
        <p:xfrm>
          <a:off x="899592" y="3285703"/>
          <a:ext cx="2689225" cy="311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9" name="方程式" r:id="rId5" imgW="1447560" imgH="1765080" progId="Equation.3">
                  <p:embed/>
                </p:oleObj>
              </mc:Choice>
              <mc:Fallback>
                <p:oleObj name="方程式" r:id="rId5" imgW="1447560" imgH="1765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285703"/>
                        <a:ext cx="2689225" cy="311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TextBox 5"/>
          <p:cNvSpPr txBox="1">
            <a:spLocks noChangeArrowheads="1"/>
          </p:cNvSpPr>
          <p:nvPr/>
        </p:nvSpPr>
        <p:spPr bwMode="auto">
          <a:xfrm>
            <a:off x="3491880" y="5664150"/>
            <a:ext cx="565212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rgbClr val="003399"/>
                </a:solidFill>
                <a:latin typeface="Arial Narrow" pitchFamily="34" charset="0"/>
              </a:rPr>
              <a:t>Transit of Venus: June 6, 2012</a:t>
            </a:r>
          </a:p>
          <a:p>
            <a:r>
              <a:rPr lang="en-US" altLang="zh-TW" sz="2000" i="0" dirty="0">
                <a:solidFill>
                  <a:srgbClr val="003399"/>
                </a:solidFill>
                <a:latin typeface="Arial Narrow" pitchFamily="34" charset="0"/>
              </a:rPr>
              <a:t>( </a:t>
            </a:r>
            <a:r>
              <a:rPr lang="en-US" altLang="zh-TW" sz="2000" i="0" dirty="0">
                <a:solidFill>
                  <a:srgbClr val="003399"/>
                </a:solidFill>
                <a:latin typeface="Arial Narrow" pitchFamily="34" charset="0"/>
                <a:hlinkClick r:id="rId7"/>
              </a:rPr>
              <a:t>http://eclipse.gsfc.nasa.gov/OH/transit12.html</a:t>
            </a:r>
            <a:r>
              <a:rPr lang="en-US" altLang="zh-TW" sz="2000" i="0" dirty="0">
                <a:solidFill>
                  <a:srgbClr val="003399"/>
                </a:solidFill>
                <a:latin typeface="Arial Narrow" pitchFamily="34" charset="0"/>
              </a:rPr>
              <a:t>  , </a:t>
            </a:r>
            <a:r>
              <a:rPr lang="en-US" altLang="zh-TW" sz="2000" i="0" dirty="0">
                <a:solidFill>
                  <a:srgbClr val="003399"/>
                </a:solidFill>
                <a:latin typeface="Arial Narrow" pitchFamily="34" charset="0"/>
                <a:hlinkClick r:id="rId8"/>
              </a:rPr>
              <a:t>www.weather.gov.hk/gts/event/event-venus-transit_c.htm</a:t>
            </a:r>
            <a:r>
              <a:rPr lang="en-US" altLang="zh-TW" sz="2000" i="0" dirty="0">
                <a:solidFill>
                  <a:srgbClr val="003399"/>
                </a:solidFill>
                <a:latin typeface="Arial Narrow" pitchFamily="34" charset="0"/>
              </a:rPr>
              <a:t> )</a:t>
            </a:r>
            <a:endParaRPr lang="zh-TW" altLang="en-US" sz="2000" i="0" dirty="0">
              <a:solidFill>
                <a:srgbClr val="003399"/>
              </a:solidFill>
              <a:latin typeface="Arial Narrow" pitchFamily="34" charset="0"/>
            </a:endParaRP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4.5  Planetary Configurations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9" r:link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81939" y="1675110"/>
            <a:ext cx="4494517" cy="348208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186036"/>
            <a:ext cx="8458200" cy="3429000"/>
          </a:xfrm>
        </p:spPr>
        <p:txBody>
          <a:bodyPr/>
          <a:lstStyle/>
          <a:p>
            <a:pPr eaLnBrk="1" hangingPunct="1">
              <a:buClr>
                <a:schemeClr val="tx2"/>
              </a:buClr>
              <a:buFont typeface="Wingdings" pitchFamily="2" charset="2"/>
              <a:buChar char="ü"/>
            </a:pPr>
            <a:r>
              <a:rPr lang="en-US" altLang="zh-TW" sz="2600" b="1" i="1" dirty="0" err="1">
                <a:solidFill>
                  <a:srgbClr val="003399"/>
                </a:solidFill>
                <a:latin typeface="Times New Roman" pitchFamily="18" charset="0"/>
              </a:rPr>
              <a:t>Kepler's</a:t>
            </a:r>
            <a:r>
              <a:rPr lang="en-US" altLang="zh-TW" sz="2600" b="1" i="1" dirty="0">
                <a:solidFill>
                  <a:srgbClr val="003399"/>
                </a:solidFill>
                <a:latin typeface="Times New Roman" pitchFamily="18" charset="0"/>
              </a:rPr>
              <a:t> Third Law</a:t>
            </a:r>
            <a:r>
              <a:rPr lang="en-US" altLang="zh-TW" sz="2600" b="1" i="1" dirty="0">
                <a:latin typeface="Times New Roman" pitchFamily="18" charset="0"/>
              </a:rPr>
              <a:t>:</a:t>
            </a:r>
            <a:r>
              <a:rPr lang="en-US" altLang="zh-TW" sz="2600" b="1" dirty="0">
                <a:latin typeface="Comic Sans MS" pitchFamily="66" charset="0"/>
              </a:rPr>
              <a:t> </a:t>
            </a:r>
            <a:r>
              <a:rPr lang="en-US" altLang="zh-TW" sz="2600" i="1" dirty="0">
                <a:solidFill>
                  <a:srgbClr val="C00000"/>
                </a:solidFill>
                <a:latin typeface="Times New Roman" pitchFamily="18" charset="0"/>
              </a:rPr>
              <a:t>a planet’s orbital period squared is proportional to its distance from the Sun </a:t>
            </a:r>
            <a:r>
              <a:rPr lang="en-US" altLang="zh-TW" sz="26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cubed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(   </a:t>
            </a:r>
            <a:r>
              <a:rPr lang="en-US" altLang="zh-TW" sz="26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2DE89-65FA-46EA-AED0-2362EBBAD358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1520" y="2098865"/>
            <a:ext cx="367240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sz="2500" i="0" dirty="0">
                <a:latin typeface="Comic Sans MS" pitchFamily="66" charset="0"/>
              </a:rPr>
              <a:t>On a log </a:t>
            </a:r>
            <a:r>
              <a:rPr lang="en-US" altLang="zh-TW" sz="2500" dirty="0">
                <a:solidFill>
                  <a:srgbClr val="003399"/>
                </a:solidFill>
                <a:latin typeface="Times New Roman" pitchFamily="18" charset="0"/>
              </a:rPr>
              <a:t>P</a:t>
            </a:r>
            <a:r>
              <a:rPr lang="en-US" altLang="zh-TW" sz="2500" i="0" dirty="0">
                <a:latin typeface="Comic Sans MS" pitchFamily="66" charset="0"/>
              </a:rPr>
              <a:t>-log </a:t>
            </a:r>
            <a:r>
              <a:rPr lang="en-US" altLang="zh-TW" sz="2500" dirty="0">
                <a:solidFill>
                  <a:srgbClr val="003399"/>
                </a:solidFill>
                <a:latin typeface="Times New Roman" pitchFamily="18" charset="0"/>
              </a:rPr>
              <a:t>a</a:t>
            </a:r>
            <a:r>
              <a:rPr lang="en-US" altLang="zh-TW" sz="2500" i="0" dirty="0">
                <a:latin typeface="Comic Sans MS" pitchFamily="66" charset="0"/>
              </a:rPr>
              <a:t> plot, the data fall along a straight line with slope 3/2. </a:t>
            </a:r>
          </a:p>
          <a:p>
            <a:pPr marL="342900" lvl="0" indent="-342900">
              <a:spcBef>
                <a:spcPct val="20000"/>
              </a:spcBef>
              <a:buClr>
                <a:schemeClr val="tx2"/>
              </a:buClr>
              <a:buSzPct val="110000"/>
              <a:buFont typeface="Wingdings" pitchFamily="2" charset="2"/>
              <a:buChar char="ü"/>
            </a:pPr>
            <a:r>
              <a:rPr lang="en-US" altLang="zh-TW" sz="2500" i="0" kern="0" dirty="0">
                <a:latin typeface="Comic Sans MS" pitchFamily="66" charset="0"/>
              </a:rPr>
              <a:t>The law also applies on the Galilean satellites, which lie on another straight line (same slope, different intercept).</a:t>
            </a:r>
            <a:endParaRPr lang="zh-TW" altLang="en-US" sz="2500" i="0" dirty="0">
              <a:latin typeface="Comic Sans MS" pitchFamily="66" charset="0"/>
            </a:endParaRP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24364" y="1615047"/>
            <a:ext cx="1038096" cy="457143"/>
          </a:xfrm>
          <a:prstGeom prst="rect">
            <a:avLst/>
          </a:prstGeom>
          <a:noFill/>
        </p:spPr>
      </p:pic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5" name="Title 7"/>
          <p:cNvSpPr txBox="1">
            <a:spLocks/>
          </p:cNvSpPr>
          <p:nvPr/>
        </p:nvSpPr>
        <p:spPr>
          <a:xfrm>
            <a:off x="323528" y="188640"/>
            <a:ext cx="87129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4.1  Kepler’s laws of planetary motion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431" y="2276873"/>
            <a:ext cx="453425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00970" y="3381706"/>
            <a:ext cx="1559462" cy="199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431" y="2278800"/>
            <a:ext cx="453425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061735" y="6050013"/>
            <a:ext cx="252095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i="0" dirty="0">
                <a:solidFill>
                  <a:schemeClr val="bg1">
                    <a:lumMod val="50000"/>
                  </a:schemeClr>
                </a:solidFill>
              </a:rPr>
              <a:t>Image: NASA’s Cosmos; Kenneth R. Lang, Tufts Univ.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4877</TotalTime>
  <Words>4412</Words>
  <Application>Microsoft Office PowerPoint</Application>
  <PresentationFormat>全屏显示(4:3)</PresentationFormat>
  <Paragraphs>528</Paragraphs>
  <Slides>86</Slides>
  <Notes>9</Notes>
  <HiddenSlides>0</HiddenSlides>
  <MMClips>4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86</vt:i4>
      </vt:variant>
    </vt:vector>
  </HeadingPairs>
  <TitlesOfParts>
    <vt:vector size="103" baseType="lpstr">
      <vt:lpstr>Monotype Sorts</vt:lpstr>
      <vt:lpstr>新細明體</vt:lpstr>
      <vt:lpstr>Arial</vt:lpstr>
      <vt:lpstr>Arial Narrow</vt:lpstr>
      <vt:lpstr>Brush Script MT</vt:lpstr>
      <vt:lpstr>Calibri</vt:lpstr>
      <vt:lpstr>Cambria Math</vt:lpstr>
      <vt:lpstr>Comic Sans MS</vt:lpstr>
      <vt:lpstr>Georgia</vt:lpstr>
      <vt:lpstr>Symbol</vt:lpstr>
      <vt:lpstr>Tahoma</vt:lpstr>
      <vt:lpstr>Times New Roman</vt:lpstr>
      <vt:lpstr>Wingdings</vt:lpstr>
      <vt:lpstr>Office Theme</vt:lpstr>
      <vt:lpstr>方程式</vt:lpstr>
      <vt:lpstr>Equation</vt:lpstr>
      <vt:lpstr>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Dept. of Physics, The 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Theory of motion and gravitation</dc:title>
  <dc:subject>PHYS2401</dc:subject>
  <dc:creator>Dept. of Physics, CUHK</dc:creator>
  <cp:lastModifiedBy>梦祥 王</cp:lastModifiedBy>
  <cp:revision>391</cp:revision>
  <cp:lastPrinted>2002-09-01T12:59:35Z</cp:lastPrinted>
  <dcterms:created xsi:type="dcterms:W3CDTF">1999-06-26T04:11:26Z</dcterms:created>
  <dcterms:modified xsi:type="dcterms:W3CDTF">2021-12-04T08:43:03Z</dcterms:modified>
</cp:coreProperties>
</file>